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64" r:id="rId4"/>
    <p:sldId id="258" r:id="rId5"/>
    <p:sldId id="259" r:id="rId6"/>
    <p:sldId id="263" r:id="rId7"/>
    <p:sldId id="260" r:id="rId8"/>
    <p:sldId id="265" r:id="rId9"/>
    <p:sldId id="261" r:id="rId10"/>
    <p:sldId id="262" r:id="rId11"/>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24" d="100"/>
          <a:sy n="24" d="100"/>
        </p:scale>
        <p:origin x="-787"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4025"/>
          </a:xfrm>
          <a:prstGeom prst="rect">
            <a:avLst/>
          </a:prstGeom>
        </p:spPr>
        <p:txBody>
          <a:bodyPr vert="horz" lIns="91440" tIns="45720" rIns="91440" bIns="45720" rtlCol="0"/>
          <a:lstStyle>
            <a:lvl1pPr algn="r">
              <a:defRPr sz="1200"/>
            </a:lvl1pPr>
          </a:lstStyle>
          <a:p>
            <a:fld id="{E6F0465A-23F0-4632-A7A0-49211495AFEC}" type="datetimeFigureOut">
              <a:rPr lang="en-US" smtClean="0"/>
              <a:pPr/>
              <a:t>2/11/2010</a:t>
            </a:fld>
            <a:endParaRPr lang="en-US"/>
          </a:p>
        </p:txBody>
      </p:sp>
      <p:sp>
        <p:nvSpPr>
          <p:cNvPr id="4" name="Footer Placeholder 3"/>
          <p:cNvSpPr>
            <a:spLocks noGrp="1"/>
          </p:cNvSpPr>
          <p:nvPr>
            <p:ph type="ftr" sz="quarter" idx="2"/>
          </p:nvPr>
        </p:nvSpPr>
        <p:spPr>
          <a:xfrm>
            <a:off x="0" y="8628063"/>
            <a:ext cx="2971800" cy="4540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8063"/>
            <a:ext cx="2971800" cy="454025"/>
          </a:xfrm>
          <a:prstGeom prst="rect">
            <a:avLst/>
          </a:prstGeom>
        </p:spPr>
        <p:txBody>
          <a:bodyPr vert="horz" lIns="91440" tIns="45720" rIns="91440" bIns="45720" rtlCol="0" anchor="b"/>
          <a:lstStyle>
            <a:lvl1pPr algn="r">
              <a:defRPr sz="1200"/>
            </a:lvl1pPr>
          </a:lstStyle>
          <a:p>
            <a:fld id="{6573C568-925E-48EC-8FAD-AC051FB741D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4184"/>
          </a:xfrm>
          <a:prstGeom prst="rect">
            <a:avLst/>
          </a:prstGeom>
        </p:spPr>
        <p:txBody>
          <a:bodyPr vert="horz" lIns="91440" tIns="45720" rIns="91440" bIns="45720" rtlCol="0"/>
          <a:lstStyle>
            <a:lvl1pPr algn="r">
              <a:defRPr sz="1200"/>
            </a:lvl1pPr>
          </a:lstStyle>
          <a:p>
            <a:fld id="{62B2A00E-22A2-4C95-B423-EC20BDAF7DF2}" type="datetimeFigureOut">
              <a:rPr lang="en-US" smtClean="0"/>
              <a:pPr/>
              <a:t>2/11/2010</a:t>
            </a:fld>
            <a:endParaRPr lang="en-US"/>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40" tIns="45720" rIns="91440" bIns="45720" rtlCol="0" anchor="b"/>
          <a:lstStyle>
            <a:lvl1pPr algn="r">
              <a:defRPr sz="1200"/>
            </a:lvl1pPr>
          </a:lstStyle>
          <a:p>
            <a:fld id="{4E1DEAA3-F9AC-4041-B48B-FDCF4E8547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1DEAA3-F9AC-4041-B48B-FDCF4E8547D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1DEAA3-F9AC-4041-B48B-FDCF4E8547D3}"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1DEAA3-F9AC-4041-B48B-FDCF4E8547D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1DEAA3-F9AC-4041-B48B-FDCF4E8547D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1DEAA3-F9AC-4041-B48B-FDCF4E8547D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1DEAA3-F9AC-4041-B48B-FDCF4E8547D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1DEAA3-F9AC-4041-B48B-FDCF4E8547D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1DEAA3-F9AC-4041-B48B-FDCF4E8547D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1DEAA3-F9AC-4041-B48B-FDCF4E8547D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1DEAA3-F9AC-4041-B48B-FDCF4E8547D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02305A10-3FB6-48C8-8A59-61741AC69923}" type="datetime1">
              <a:rPr lang="en-US" smtClean="0"/>
              <a:pPr/>
              <a:t>2/11/2010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F6DE21E-F3EA-4F6E-9955-6DAA2569144C}"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2A3583-DFA4-4D70-8C1D-A3F7367FF105}" type="datetime1">
              <a:rPr lang="en-US" smtClean="0"/>
              <a:pPr/>
              <a:t>2/11/2010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6DE21E-F3EA-4F6E-9955-6DAA256914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65F905-799B-48FA-AC6A-8A71BE235B59}" type="datetime1">
              <a:rPr lang="en-US" smtClean="0"/>
              <a:pPr/>
              <a:t>2/11/2010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6DE21E-F3EA-4F6E-9955-6DAA256914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AFB3ED-6779-428E-9154-1A6366234838}" type="datetime1">
              <a:rPr lang="en-US" smtClean="0"/>
              <a:pPr/>
              <a:t>2/11/2010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6DE21E-F3EA-4F6E-9955-6DAA256914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BF20201-7CCA-423C-8463-ED2D46DF4636}" type="datetime1">
              <a:rPr lang="en-US" smtClean="0"/>
              <a:pPr/>
              <a:t>2/11/2010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F6DE21E-F3EA-4F6E-9955-6DAA2569144C}"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BB12E7-766B-46E2-82B2-4A940A52428C}" type="datetime1">
              <a:rPr lang="en-US" smtClean="0"/>
              <a:pPr/>
              <a:t>2/11/2010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3F6DE21E-F3EA-4F6E-9955-6DAA2569144C}"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C37163-2462-4A83-B546-F67FFEA62FAA}" type="datetime1">
              <a:rPr lang="en-US" smtClean="0"/>
              <a:pPr/>
              <a:t>2/11/2010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3F6DE21E-F3EA-4F6E-9955-6DAA256914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FC54CB-8EAF-4479-90C3-05922E8AE57A}" type="datetime1">
              <a:rPr lang="en-US" smtClean="0"/>
              <a:pPr/>
              <a:t>2/11/2010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F6DE21E-F3EA-4F6E-9955-6DAA2569144C}"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927B779-A5BA-4190-B840-034CD89C1FA4}" type="datetime1">
              <a:rPr lang="en-US" smtClean="0"/>
              <a:pPr/>
              <a:t>2/11/2010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F6DE21E-F3EA-4F6E-9955-6DAA256914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762A874-3811-469A-BFCB-AC0FB33BB75D}" type="datetime1">
              <a:rPr lang="en-US" smtClean="0"/>
              <a:pPr/>
              <a:t>2/11/2010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F6DE21E-F3EA-4F6E-9955-6DAA2569144C}"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3A32030-DE6C-4D99-AD8A-3A7FE4BF6B19}" type="datetime1">
              <a:rPr lang="en-US" smtClean="0"/>
              <a:pPr/>
              <a:t>2/11/2010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F6DE21E-F3EA-4F6E-9955-6DAA2569144C}"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7EB5C79-DB1D-4355-A410-7FD3BECF21FA}" type="datetime1">
              <a:rPr lang="en-US" smtClean="0"/>
              <a:pPr/>
              <a:t>2/11/2010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F6DE21E-F3EA-4F6E-9955-6DAA2569144C}"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dcohen@um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8763000" cy="1828800"/>
          </a:xfrm>
        </p:spPr>
        <p:txBody>
          <a:bodyPr>
            <a:normAutofit fontScale="90000"/>
          </a:bodyPr>
          <a:lstStyle/>
          <a:p>
            <a:pPr algn="ctr"/>
            <a:r>
              <a:rPr lang="en-US" sz="2700" b="1" dirty="0" smtClean="0"/>
              <a:t>Guest talk in L&amp;S 180 , UCB, 11 Feb 10</a:t>
            </a:r>
            <a:r>
              <a:rPr lang="en-US" sz="6000" b="1" u="sng" dirty="0" smtClean="0"/>
              <a:t/>
            </a:r>
            <a:br>
              <a:rPr lang="en-US" sz="6000" b="1" u="sng" dirty="0" smtClean="0"/>
            </a:br>
            <a:r>
              <a:rPr lang="en-US" sz="6000" b="1" u="sng" dirty="0" smtClean="0"/>
              <a:t>Why Applied Linguistics?</a:t>
            </a:r>
            <a:endParaRPr lang="en-US" sz="6000" dirty="0"/>
          </a:p>
        </p:txBody>
      </p:sp>
      <p:sp>
        <p:nvSpPr>
          <p:cNvPr id="3" name="Subtitle 2"/>
          <p:cNvSpPr>
            <a:spLocks noGrp="1"/>
          </p:cNvSpPr>
          <p:nvPr>
            <p:ph type="subTitle" idx="1"/>
          </p:nvPr>
        </p:nvSpPr>
        <p:spPr>
          <a:xfrm>
            <a:off x="457200" y="2667000"/>
            <a:ext cx="8229600" cy="3629464"/>
          </a:xfrm>
          <a:solidFill>
            <a:schemeClr val="tx1">
              <a:lumMod val="65000"/>
            </a:schemeClr>
          </a:solidFill>
          <a:ln>
            <a:solidFill>
              <a:schemeClr val="tx1"/>
            </a:solidFill>
          </a:ln>
        </p:spPr>
        <p:txBody>
          <a:bodyPr>
            <a:normAutofit/>
          </a:bodyPr>
          <a:lstStyle/>
          <a:p>
            <a:r>
              <a:rPr lang="en-US" b="1" dirty="0"/>
              <a:t> </a:t>
            </a:r>
            <a:endParaRPr lang="en-US" dirty="0"/>
          </a:p>
          <a:p>
            <a:pPr algn="ctr"/>
            <a:r>
              <a:rPr lang="en-US" sz="3600" b="1" dirty="0"/>
              <a:t>Andrew D. </a:t>
            </a:r>
            <a:r>
              <a:rPr lang="en-US" sz="3600" b="1" dirty="0" smtClean="0"/>
              <a:t>Cohen </a:t>
            </a:r>
          </a:p>
          <a:p>
            <a:pPr algn="ctr"/>
            <a:r>
              <a:rPr lang="en-US" sz="3600" b="1" dirty="0" smtClean="0"/>
              <a:t>Second </a:t>
            </a:r>
            <a:r>
              <a:rPr lang="en-US" sz="3600" b="1"/>
              <a:t>Language </a:t>
            </a:r>
            <a:r>
              <a:rPr lang="en-US" sz="3600" b="1" smtClean="0"/>
              <a:t>Studies</a:t>
            </a:r>
          </a:p>
          <a:p>
            <a:pPr algn="ctr"/>
            <a:r>
              <a:rPr lang="en-US" sz="3600" b="1" smtClean="0"/>
              <a:t>University </a:t>
            </a:r>
            <a:r>
              <a:rPr lang="en-US" sz="3600" b="1" dirty="0"/>
              <a:t>of </a:t>
            </a:r>
            <a:r>
              <a:rPr lang="en-US" sz="3600" b="1" dirty="0" smtClean="0"/>
              <a:t>Minnesota</a:t>
            </a:r>
          </a:p>
          <a:p>
            <a:pPr algn="ctr"/>
            <a:r>
              <a:rPr lang="en-US" sz="3600" dirty="0" smtClean="0">
                <a:hlinkClick r:id="rId3"/>
              </a:rPr>
              <a:t>adcohen@umn.edu</a:t>
            </a:r>
            <a:endParaRPr lang="en-US" sz="3600" dirty="0"/>
          </a:p>
          <a:p>
            <a:pPr algn="ctr"/>
            <a:r>
              <a:rPr lang="en-US" sz="3600" b="1" dirty="0" smtClean="0"/>
              <a:t>www.tc.umn.edu</a:t>
            </a:r>
            <a:r>
              <a:rPr lang="en-US" sz="3600" b="1" dirty="0"/>
              <a:t>/~adcohen/</a:t>
            </a:r>
            <a:endParaRPr lang="en-US" sz="3600" dirty="0"/>
          </a:p>
        </p:txBody>
      </p:sp>
      <p:sp>
        <p:nvSpPr>
          <p:cNvPr id="4" name="Slide Number Placeholder 3"/>
          <p:cNvSpPr>
            <a:spLocks noGrp="1"/>
          </p:cNvSpPr>
          <p:nvPr>
            <p:ph type="sldNum" sz="quarter" idx="11"/>
          </p:nvPr>
        </p:nvSpPr>
        <p:spPr/>
        <p:txBody>
          <a:bodyPr/>
          <a:lstStyle/>
          <a:p>
            <a:fld id="{3F6DE21E-F3EA-4F6E-9955-6DAA2569144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7391400" cy="990600"/>
          </a:xfrm>
        </p:spPr>
        <p:txBody>
          <a:bodyPr>
            <a:normAutofit fontScale="90000"/>
          </a:bodyPr>
          <a:lstStyle/>
          <a:p>
            <a:pPr algn="ctr"/>
            <a:r>
              <a:rPr lang="en-US" b="1" dirty="0"/>
              <a:t>What kinds of jobs does it prepare you for?</a:t>
            </a:r>
            <a:r>
              <a:rPr lang="en-US" dirty="0"/>
              <a:t/>
            </a:r>
            <a:br>
              <a:rPr lang="en-US" dirty="0"/>
            </a:br>
            <a:endParaRPr lang="en-US" dirty="0"/>
          </a:p>
        </p:txBody>
      </p:sp>
      <p:sp>
        <p:nvSpPr>
          <p:cNvPr id="3" name="Content Placeholder 2"/>
          <p:cNvSpPr>
            <a:spLocks noGrp="1"/>
          </p:cNvSpPr>
          <p:nvPr>
            <p:ph idx="1"/>
          </p:nvPr>
        </p:nvSpPr>
        <p:spPr>
          <a:xfrm>
            <a:off x="381000" y="2057400"/>
            <a:ext cx="8382000" cy="4648200"/>
          </a:xfrm>
        </p:spPr>
        <p:txBody>
          <a:bodyPr>
            <a:normAutofit fontScale="92500" lnSpcReduction="20000"/>
          </a:bodyPr>
          <a:lstStyle/>
          <a:p>
            <a:r>
              <a:rPr lang="en-US" dirty="0" smtClean="0"/>
              <a:t>Professorial positions and university staff (language center positions, administrative positions, etc.)</a:t>
            </a:r>
          </a:p>
          <a:p>
            <a:r>
              <a:rPr lang="en-US" dirty="0" smtClean="0"/>
              <a:t>Language teaching</a:t>
            </a:r>
          </a:p>
          <a:p>
            <a:r>
              <a:rPr lang="en-US" dirty="0" smtClean="0"/>
              <a:t>Language teacher development</a:t>
            </a:r>
          </a:p>
          <a:p>
            <a:r>
              <a:rPr lang="en-US" dirty="0" smtClean="0"/>
              <a:t>Curricular development</a:t>
            </a:r>
          </a:p>
          <a:p>
            <a:r>
              <a:rPr lang="en-US" dirty="0" smtClean="0"/>
              <a:t>Language assessment/test development</a:t>
            </a:r>
          </a:p>
          <a:p>
            <a:r>
              <a:rPr lang="en-US" dirty="0" smtClean="0"/>
              <a:t>Translation</a:t>
            </a:r>
          </a:p>
          <a:p>
            <a:r>
              <a:rPr lang="en-US" dirty="0" smtClean="0"/>
              <a:t>Research efforts (in the government, in the schools, at university centers, etc.)</a:t>
            </a:r>
          </a:p>
          <a:p>
            <a:r>
              <a:rPr lang="en-US" dirty="0" smtClean="0"/>
              <a:t>Government work (including military efforts – e.g., in interrogation and espionage)</a:t>
            </a:r>
            <a:endParaRPr lang="en-US" dirty="0"/>
          </a:p>
        </p:txBody>
      </p:sp>
      <p:pic>
        <p:nvPicPr>
          <p:cNvPr id="4099" name="Picture 3" descr="C:\Users\Andrew D. Cohen\AppData\Local\Microsoft\Windows\Temporary Internet Files\Content.IE5\L2NDHGJ2\MPj04464640000[1].jpg"/>
          <p:cNvPicPr>
            <a:picLocks noChangeAspect="1" noChangeArrowheads="1"/>
          </p:cNvPicPr>
          <p:nvPr/>
        </p:nvPicPr>
        <p:blipFill>
          <a:blip r:embed="rId3" cstate="print"/>
          <a:srcRect/>
          <a:stretch>
            <a:fillRect/>
          </a:stretch>
        </p:blipFill>
        <p:spPr bwMode="auto">
          <a:xfrm>
            <a:off x="7086600" y="304800"/>
            <a:ext cx="1900296" cy="1539240"/>
          </a:xfrm>
          <a:prstGeom prst="rect">
            <a:avLst/>
          </a:prstGeom>
          <a:noFill/>
        </p:spPr>
      </p:pic>
      <p:sp>
        <p:nvSpPr>
          <p:cNvPr id="6" name="Slide Number Placeholder 5"/>
          <p:cNvSpPr>
            <a:spLocks noGrp="1"/>
          </p:cNvSpPr>
          <p:nvPr>
            <p:ph type="sldNum" sz="quarter" idx="12"/>
          </p:nvPr>
        </p:nvSpPr>
        <p:spPr/>
        <p:txBody>
          <a:bodyPr/>
          <a:lstStyle/>
          <a:p>
            <a:fld id="{3F6DE21E-F3EA-4F6E-9955-6DAA2569144C}"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edge">
                                      <p:cBhvr>
                                        <p:cTn id="7" dur="20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7543800" cy="1143000"/>
          </a:xfrm>
        </p:spPr>
        <p:txBody>
          <a:bodyPr>
            <a:normAutofit fontScale="90000"/>
          </a:bodyPr>
          <a:lstStyle/>
          <a:p>
            <a:r>
              <a:rPr lang="en-US" b="1" dirty="0"/>
              <a:t> </a:t>
            </a:r>
            <a:r>
              <a:rPr lang="en-US" dirty="0"/>
              <a:t/>
            </a:r>
            <a:br>
              <a:rPr lang="en-US" dirty="0"/>
            </a:br>
            <a:r>
              <a:rPr lang="en-US" b="1" dirty="0"/>
              <a:t>Who is an applied linguist?</a:t>
            </a:r>
            <a:r>
              <a:rPr lang="en-US" dirty="0"/>
              <a:t/>
            </a:r>
            <a:br>
              <a:rPr lang="en-US" dirty="0"/>
            </a:br>
            <a:endParaRPr lang="en-US" dirty="0"/>
          </a:p>
        </p:txBody>
      </p:sp>
      <p:sp>
        <p:nvSpPr>
          <p:cNvPr id="3" name="Content Placeholder 2"/>
          <p:cNvSpPr>
            <a:spLocks noGrp="1"/>
          </p:cNvSpPr>
          <p:nvPr>
            <p:ph idx="1"/>
          </p:nvPr>
        </p:nvSpPr>
        <p:spPr>
          <a:xfrm>
            <a:off x="228600" y="1371600"/>
            <a:ext cx="8763000" cy="5486400"/>
          </a:xfrm>
        </p:spPr>
        <p:txBody>
          <a:bodyPr>
            <a:normAutofit lnSpcReduction="10000"/>
          </a:bodyPr>
          <a:lstStyle/>
          <a:p>
            <a:pPr lvl="0"/>
            <a:r>
              <a:rPr lang="en-US" sz="3200" dirty="0"/>
              <a:t>Academics and practitioners </a:t>
            </a:r>
            <a:r>
              <a:rPr lang="en-US" sz="3200" dirty="0" smtClean="0"/>
              <a:t>engaged in: </a:t>
            </a:r>
          </a:p>
          <a:p>
            <a:pPr lvl="1"/>
            <a:r>
              <a:rPr lang="en-US" sz="2600" dirty="0" smtClean="0"/>
              <a:t>linguistics</a:t>
            </a:r>
            <a:r>
              <a:rPr lang="en-US" sz="2600" dirty="0"/>
              <a:t>, </a:t>
            </a:r>
            <a:endParaRPr lang="en-US" sz="2600" dirty="0" smtClean="0"/>
          </a:p>
          <a:p>
            <a:pPr lvl="1"/>
            <a:r>
              <a:rPr lang="en-US" dirty="0" smtClean="0"/>
              <a:t>L2 acquisition, </a:t>
            </a:r>
          </a:p>
          <a:p>
            <a:pPr lvl="1"/>
            <a:r>
              <a:rPr lang="en-US" dirty="0" smtClean="0"/>
              <a:t>language pedagogy, </a:t>
            </a:r>
          </a:p>
          <a:p>
            <a:pPr lvl="1"/>
            <a:r>
              <a:rPr lang="en-US" sz="2600" dirty="0" smtClean="0"/>
              <a:t>language </a:t>
            </a:r>
            <a:r>
              <a:rPr lang="en-US" sz="2600" dirty="0"/>
              <a:t>assessment</a:t>
            </a:r>
            <a:r>
              <a:rPr lang="en-US" sz="2600" dirty="0" smtClean="0"/>
              <a:t>,</a:t>
            </a:r>
            <a:r>
              <a:rPr lang="en-US" dirty="0" smtClean="0"/>
              <a:t> </a:t>
            </a:r>
          </a:p>
          <a:p>
            <a:pPr lvl="1"/>
            <a:r>
              <a:rPr lang="en-US" dirty="0" smtClean="0"/>
              <a:t>communication studies, </a:t>
            </a:r>
          </a:p>
          <a:p>
            <a:pPr lvl="1"/>
            <a:r>
              <a:rPr lang="en-US" dirty="0" smtClean="0"/>
              <a:t>forensic linguistics, </a:t>
            </a:r>
          </a:p>
          <a:p>
            <a:pPr lvl="1"/>
            <a:r>
              <a:rPr lang="en-US" dirty="0" smtClean="0"/>
              <a:t>lexicography, </a:t>
            </a:r>
          </a:p>
          <a:p>
            <a:pPr lvl="1"/>
            <a:r>
              <a:rPr lang="en-US" dirty="0" smtClean="0"/>
              <a:t>stylistics, </a:t>
            </a:r>
          </a:p>
          <a:p>
            <a:pPr lvl="1"/>
            <a:r>
              <a:rPr lang="en-US" dirty="0" smtClean="0"/>
              <a:t>translation/interpretation, </a:t>
            </a:r>
          </a:p>
          <a:p>
            <a:pPr lvl="1"/>
            <a:r>
              <a:rPr lang="en-US" dirty="0" smtClean="0"/>
              <a:t>language use in the health and human services, </a:t>
            </a:r>
          </a:p>
          <a:p>
            <a:pPr lvl="1"/>
            <a:r>
              <a:rPr lang="en-US" dirty="0" smtClean="0"/>
              <a:t>the uses and misuses of language </a:t>
            </a:r>
            <a:r>
              <a:rPr lang="en-US" sz="2600" dirty="0"/>
              <a:t>in society.  </a:t>
            </a:r>
          </a:p>
          <a:p>
            <a:endParaRPr lang="en-US" dirty="0"/>
          </a:p>
        </p:txBody>
      </p:sp>
      <p:pic>
        <p:nvPicPr>
          <p:cNvPr id="1026" name="Picture 2" descr="C:\Users\Andrew D. Cohen\AppData\Local\Microsoft\Windows\Temporary Internet Files\Content.IE5\KX08YS2E\MCj04344110000[1].wmf"/>
          <p:cNvPicPr>
            <a:picLocks noChangeAspect="1" noChangeArrowheads="1"/>
          </p:cNvPicPr>
          <p:nvPr/>
        </p:nvPicPr>
        <p:blipFill>
          <a:blip r:embed="rId3" cstate="print"/>
          <a:srcRect/>
          <a:stretch>
            <a:fillRect/>
          </a:stretch>
        </p:blipFill>
        <p:spPr bwMode="auto">
          <a:xfrm>
            <a:off x="7696200" y="152400"/>
            <a:ext cx="1244600" cy="1400175"/>
          </a:xfrm>
          <a:prstGeom prst="rect">
            <a:avLst/>
          </a:prstGeom>
          <a:noFill/>
        </p:spPr>
      </p:pic>
      <p:sp>
        <p:nvSpPr>
          <p:cNvPr id="9" name="Slide Number Placeholder 8"/>
          <p:cNvSpPr>
            <a:spLocks noGrp="1"/>
          </p:cNvSpPr>
          <p:nvPr>
            <p:ph type="sldNum" sz="quarter" idx="12"/>
          </p:nvPr>
        </p:nvSpPr>
        <p:spPr/>
        <p:txBody>
          <a:bodyPr/>
          <a:lstStyle/>
          <a:p>
            <a:fld id="{3F6DE21E-F3EA-4F6E-9955-6DAA2569144C}"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7848600" cy="1143000"/>
          </a:xfrm>
        </p:spPr>
        <p:txBody>
          <a:bodyPr/>
          <a:lstStyle/>
          <a:p>
            <a:r>
              <a:rPr lang="en-US" dirty="0" smtClean="0"/>
              <a:t>How to Delineate the Field?</a:t>
            </a:r>
            <a:endParaRPr lang="en-US" dirty="0"/>
          </a:p>
        </p:txBody>
      </p:sp>
      <p:sp>
        <p:nvSpPr>
          <p:cNvPr id="3" name="Content Placeholder 2"/>
          <p:cNvSpPr>
            <a:spLocks noGrp="1"/>
          </p:cNvSpPr>
          <p:nvPr>
            <p:ph idx="1"/>
          </p:nvPr>
        </p:nvSpPr>
        <p:spPr>
          <a:xfrm>
            <a:off x="457200" y="1646236"/>
            <a:ext cx="8229600" cy="5059363"/>
          </a:xfrm>
        </p:spPr>
        <p:txBody>
          <a:bodyPr>
            <a:normAutofit lnSpcReduction="10000"/>
          </a:bodyPr>
          <a:lstStyle/>
          <a:p>
            <a:pPr lvl="0"/>
            <a:r>
              <a:rPr lang="en-US" dirty="0" smtClean="0"/>
              <a:t>In search of </a:t>
            </a:r>
            <a:r>
              <a:rPr lang="en-US" i="1" dirty="0" smtClean="0"/>
              <a:t>applied linguistics</a:t>
            </a:r>
            <a:r>
              <a:rPr lang="en-US" dirty="0" smtClean="0"/>
              <a:t>:  an ongoing process of definition and re-definition.</a:t>
            </a:r>
          </a:p>
          <a:p>
            <a:pPr lvl="0"/>
            <a:r>
              <a:rPr lang="en-US" dirty="0" smtClean="0"/>
              <a:t>It encompasses those fields addressed in presentations at the annual conference of the American Association for Applied Linguistics (held each Spring) and at the of the International Association of Applied Linguistics (AILA) World Congress every three years (next in Beijing, 23-28 August 2011).</a:t>
            </a:r>
            <a:endParaRPr lang="en-US" dirty="0"/>
          </a:p>
        </p:txBody>
      </p:sp>
      <p:sp>
        <p:nvSpPr>
          <p:cNvPr id="4" name="Slide Number Placeholder 3"/>
          <p:cNvSpPr>
            <a:spLocks noGrp="1"/>
          </p:cNvSpPr>
          <p:nvPr>
            <p:ph type="sldNum" sz="quarter" idx="12"/>
          </p:nvPr>
        </p:nvSpPr>
        <p:spPr/>
        <p:txBody>
          <a:bodyPr/>
          <a:lstStyle/>
          <a:p>
            <a:fld id="{3F6DE21E-F3EA-4F6E-9955-6DAA2569144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6477000" cy="1143000"/>
          </a:xfrm>
        </p:spPr>
        <p:txBody>
          <a:bodyPr>
            <a:normAutofit fontScale="90000"/>
          </a:bodyPr>
          <a:lstStyle/>
          <a:p>
            <a:pPr algn="l"/>
            <a:r>
              <a:rPr lang="en-US" b="1" dirty="0"/>
              <a:t>What is it that applied linguists do for teachers and learners?</a:t>
            </a:r>
            <a:r>
              <a:rPr lang="en-US" dirty="0"/>
              <a:t/>
            </a:r>
            <a:br>
              <a:rPr lang="en-US" dirty="0"/>
            </a:br>
            <a:endParaRPr lang="en-US" dirty="0"/>
          </a:p>
        </p:txBody>
      </p:sp>
      <p:sp>
        <p:nvSpPr>
          <p:cNvPr id="3" name="Content Placeholder 2"/>
          <p:cNvSpPr>
            <a:spLocks noGrp="1"/>
          </p:cNvSpPr>
          <p:nvPr>
            <p:ph idx="1"/>
          </p:nvPr>
        </p:nvSpPr>
        <p:spPr>
          <a:xfrm>
            <a:off x="533400" y="3962400"/>
            <a:ext cx="8229600" cy="2590800"/>
          </a:xfrm>
        </p:spPr>
        <p:txBody>
          <a:bodyPr/>
          <a:lstStyle/>
          <a:p>
            <a:pPr lvl="0"/>
            <a:r>
              <a:rPr lang="en-US" sz="3200" dirty="0"/>
              <a:t>Their input directly or indirectly leads to tips for L2 teachers and learners, is incorporated into pedagogical guides for L2 teaching, L2 textbook materials, and websites.  </a:t>
            </a:r>
          </a:p>
          <a:p>
            <a:endParaRPr lang="en-US" dirty="0"/>
          </a:p>
        </p:txBody>
      </p:sp>
      <p:pic>
        <p:nvPicPr>
          <p:cNvPr id="2053" name="Picture 5" descr="C:\Users\Andrew D. Cohen\AppData\Local\Microsoft\Windows\Temporary Internet Files\Content.IE5\GBYFNFX1\MCj00787110000[1].wmf"/>
          <p:cNvPicPr>
            <a:picLocks noChangeAspect="1" noChangeArrowheads="1"/>
          </p:cNvPicPr>
          <p:nvPr/>
        </p:nvPicPr>
        <p:blipFill>
          <a:blip r:embed="rId3" cstate="print"/>
          <a:srcRect/>
          <a:stretch>
            <a:fillRect/>
          </a:stretch>
        </p:blipFill>
        <p:spPr bwMode="auto">
          <a:xfrm>
            <a:off x="7162800" y="152400"/>
            <a:ext cx="1622066" cy="3934305"/>
          </a:xfrm>
          <a:prstGeom prst="rect">
            <a:avLst/>
          </a:prstGeom>
          <a:noFill/>
        </p:spPr>
      </p:pic>
      <p:sp>
        <p:nvSpPr>
          <p:cNvPr id="8" name="Slide Number Placeholder 7"/>
          <p:cNvSpPr>
            <a:spLocks noGrp="1"/>
          </p:cNvSpPr>
          <p:nvPr>
            <p:ph type="sldNum" sz="quarter" idx="12"/>
          </p:nvPr>
        </p:nvSpPr>
        <p:spPr/>
        <p:txBody>
          <a:bodyPr/>
          <a:lstStyle/>
          <a:p>
            <a:fld id="{3F6DE21E-F3EA-4F6E-9955-6DAA2569144C}"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04800" y="457200"/>
            <a:ext cx="8382000" cy="6019800"/>
          </a:xfrm>
        </p:spPr>
        <p:txBody>
          <a:bodyPr>
            <a:normAutofit/>
          </a:bodyPr>
          <a:lstStyle/>
          <a:p>
            <a:pPr lvl="0"/>
            <a:r>
              <a:rPr lang="en-US" sz="3200" dirty="0"/>
              <a:t>Currently 15 federally-funded Language Resource Centers across the U.S. have served to demonstrate the myriad of ways in which applied linguists can be of service to the L2 teaching profession. </a:t>
            </a:r>
            <a:endParaRPr lang="en-US" sz="3200" dirty="0" smtClean="0"/>
          </a:p>
          <a:p>
            <a:endParaRPr lang="en-US" dirty="0"/>
          </a:p>
        </p:txBody>
      </p:sp>
      <p:pic>
        <p:nvPicPr>
          <p:cNvPr id="6" name="Picture 5" descr="CARLA1.jpg"/>
          <p:cNvPicPr>
            <a:picLocks noChangeAspect="1"/>
          </p:cNvPicPr>
          <p:nvPr/>
        </p:nvPicPr>
        <p:blipFill>
          <a:blip r:embed="rId3" cstate="print"/>
          <a:stretch>
            <a:fillRect/>
          </a:stretch>
        </p:blipFill>
        <p:spPr>
          <a:xfrm>
            <a:off x="381000" y="3200400"/>
            <a:ext cx="5105400" cy="2414077"/>
          </a:xfrm>
          <a:prstGeom prst="rect">
            <a:avLst/>
          </a:prstGeom>
        </p:spPr>
      </p:pic>
      <p:pic>
        <p:nvPicPr>
          <p:cNvPr id="7" name="Picture 6" descr="CARLA2.jpg"/>
          <p:cNvPicPr>
            <a:picLocks noChangeAspect="1"/>
          </p:cNvPicPr>
          <p:nvPr/>
        </p:nvPicPr>
        <p:blipFill>
          <a:blip r:embed="rId4" cstate="print"/>
          <a:stretch>
            <a:fillRect/>
          </a:stretch>
        </p:blipFill>
        <p:spPr>
          <a:xfrm>
            <a:off x="4876800" y="3962400"/>
            <a:ext cx="3886200" cy="2576670"/>
          </a:xfrm>
          <a:prstGeom prst="rect">
            <a:avLst/>
          </a:prstGeom>
        </p:spPr>
      </p:pic>
      <p:sp>
        <p:nvSpPr>
          <p:cNvPr id="8" name="Slide Number Placeholder 7"/>
          <p:cNvSpPr>
            <a:spLocks noGrp="1"/>
          </p:cNvSpPr>
          <p:nvPr>
            <p:ph type="sldNum" sz="quarter" idx="12"/>
          </p:nvPr>
        </p:nvSpPr>
        <p:spPr/>
        <p:txBody>
          <a:bodyPr/>
          <a:lstStyle/>
          <a:p>
            <a:fld id="{3F6DE21E-F3EA-4F6E-9955-6DAA2569144C}"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05800" cy="5258117"/>
          </a:xfrm>
        </p:spPr>
        <p:txBody>
          <a:bodyPr>
            <a:normAutofit fontScale="92500" lnSpcReduction="10000"/>
          </a:bodyPr>
          <a:lstStyle/>
          <a:p>
            <a:pPr lvl="0"/>
            <a:r>
              <a:rPr lang="en-US" dirty="0" smtClean="0"/>
              <a:t>The LRC’s are a major conduit for:</a:t>
            </a:r>
          </a:p>
          <a:p>
            <a:pPr lvl="1"/>
            <a:r>
              <a:rPr lang="en-US" sz="3200" dirty="0" smtClean="0"/>
              <a:t>summer institute courses for language teachers, administrators, researchers, and language learners,</a:t>
            </a:r>
          </a:p>
          <a:p>
            <a:pPr lvl="1"/>
            <a:r>
              <a:rPr lang="en-US" sz="3200" dirty="0" smtClean="0"/>
              <a:t>action projects for creating teaching materials in printed form and on websites, </a:t>
            </a:r>
          </a:p>
          <a:p>
            <a:pPr lvl="1"/>
            <a:r>
              <a:rPr lang="en-US" sz="3200" dirty="0" smtClean="0"/>
              <a:t>research on aspects of language teaching and learning, </a:t>
            </a:r>
          </a:p>
          <a:p>
            <a:pPr lvl="1"/>
            <a:r>
              <a:rPr lang="en-US" sz="3200" dirty="0" smtClean="0"/>
              <a:t>innovative language assessment efforts, </a:t>
            </a:r>
          </a:p>
          <a:p>
            <a:pPr lvl="1"/>
            <a:r>
              <a:rPr lang="en-US" sz="3200" dirty="0" smtClean="0"/>
              <a:t>conferences on key topics in applied linguistics.</a:t>
            </a:r>
          </a:p>
          <a:p>
            <a:endParaRPr lang="en-US" dirty="0"/>
          </a:p>
        </p:txBody>
      </p:sp>
      <p:sp>
        <p:nvSpPr>
          <p:cNvPr id="4" name="Slide Number Placeholder 3"/>
          <p:cNvSpPr>
            <a:spLocks noGrp="1"/>
          </p:cNvSpPr>
          <p:nvPr>
            <p:ph type="sldNum" sz="quarter" idx="12"/>
          </p:nvPr>
        </p:nvSpPr>
        <p:spPr/>
        <p:txBody>
          <a:bodyPr/>
          <a:lstStyle/>
          <a:p>
            <a:fld id="{3F6DE21E-F3EA-4F6E-9955-6DAA2569144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229600" cy="1143000"/>
          </a:xfrm>
        </p:spPr>
        <p:txBody>
          <a:bodyPr>
            <a:normAutofit fontScale="90000"/>
          </a:bodyPr>
          <a:lstStyle/>
          <a:p>
            <a:pPr algn="ctr"/>
            <a:r>
              <a:rPr lang="en-US" b="1" dirty="0"/>
              <a:t>What are some current “hot” topics for research?</a:t>
            </a:r>
            <a:r>
              <a:rPr lang="en-US" dirty="0"/>
              <a:t/>
            </a:r>
            <a:br>
              <a:rPr lang="en-US" dirty="0"/>
            </a:br>
            <a:endParaRPr lang="en-US" dirty="0"/>
          </a:p>
        </p:txBody>
      </p:sp>
      <p:sp>
        <p:nvSpPr>
          <p:cNvPr id="3" name="Content Placeholder 2"/>
          <p:cNvSpPr>
            <a:spLocks noGrp="1"/>
          </p:cNvSpPr>
          <p:nvPr>
            <p:ph idx="1"/>
          </p:nvPr>
        </p:nvSpPr>
        <p:spPr>
          <a:xfrm>
            <a:off x="381000" y="2133600"/>
            <a:ext cx="8458200" cy="4343400"/>
          </a:xfrm>
        </p:spPr>
        <p:txBody>
          <a:bodyPr>
            <a:normAutofit lnSpcReduction="10000"/>
          </a:bodyPr>
          <a:lstStyle/>
          <a:p>
            <a:r>
              <a:rPr lang="en-US" dirty="0" smtClean="0"/>
              <a:t>Depends on whom you ask and whom you hear from.</a:t>
            </a:r>
          </a:p>
          <a:p>
            <a:r>
              <a:rPr lang="en-US" dirty="0" smtClean="0"/>
              <a:t>Prof. </a:t>
            </a:r>
            <a:r>
              <a:rPr lang="en-US" dirty="0" err="1" smtClean="0"/>
              <a:t>Kramsch</a:t>
            </a:r>
            <a:r>
              <a:rPr lang="en-US" dirty="0" smtClean="0"/>
              <a:t> will have her list!</a:t>
            </a:r>
          </a:p>
          <a:p>
            <a:r>
              <a:rPr lang="en-US" dirty="0" smtClean="0"/>
              <a:t>Here are just a few that I hear about:</a:t>
            </a:r>
          </a:p>
          <a:p>
            <a:pPr lvl="1"/>
            <a:r>
              <a:rPr lang="en-US" dirty="0" smtClean="0"/>
              <a:t>The role of sociocultural theory in language development</a:t>
            </a:r>
          </a:p>
          <a:p>
            <a:pPr lvl="1"/>
            <a:r>
              <a:rPr lang="en-US" dirty="0" smtClean="0"/>
              <a:t>Corpus linguistics in materials development</a:t>
            </a:r>
          </a:p>
          <a:p>
            <a:pPr lvl="1"/>
            <a:r>
              <a:rPr lang="en-US" dirty="0" smtClean="0"/>
              <a:t>L2 pragmatics in teacher development and in the classroom</a:t>
            </a:r>
          </a:p>
          <a:p>
            <a:pPr lvl="1"/>
            <a:r>
              <a:rPr lang="en-US" dirty="0" smtClean="0"/>
              <a:t>Dynamic assessment in the classroom</a:t>
            </a:r>
            <a:endParaRPr lang="en-US" dirty="0"/>
          </a:p>
        </p:txBody>
      </p:sp>
      <p:sp>
        <p:nvSpPr>
          <p:cNvPr id="4" name="Slide Number Placeholder 3"/>
          <p:cNvSpPr>
            <a:spLocks noGrp="1"/>
          </p:cNvSpPr>
          <p:nvPr>
            <p:ph type="sldNum" sz="quarter" idx="12"/>
          </p:nvPr>
        </p:nvSpPr>
        <p:spPr/>
        <p:txBody>
          <a:bodyPr/>
          <a:lstStyle/>
          <a:p>
            <a:fld id="{3F6DE21E-F3EA-4F6E-9955-6DAA2569144C}"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normAutofit fontScale="90000"/>
          </a:bodyPr>
          <a:lstStyle/>
          <a:p>
            <a:pPr algn="l"/>
            <a:r>
              <a:rPr lang="en-US" b="1" dirty="0" smtClean="0"/>
              <a:t>What kinds of departments offer a course of graduate studies in applied linguistics?</a:t>
            </a:r>
            <a:endParaRPr lang="en-US" b="1" dirty="0"/>
          </a:p>
        </p:txBody>
      </p:sp>
      <p:sp>
        <p:nvSpPr>
          <p:cNvPr id="3" name="Content Placeholder 2"/>
          <p:cNvSpPr>
            <a:spLocks noGrp="1"/>
          </p:cNvSpPr>
          <p:nvPr>
            <p:ph idx="1"/>
          </p:nvPr>
        </p:nvSpPr>
        <p:spPr>
          <a:xfrm>
            <a:off x="457200" y="2819400"/>
            <a:ext cx="8458200" cy="4343401"/>
          </a:xfrm>
        </p:spPr>
        <p:txBody>
          <a:bodyPr/>
          <a:lstStyle/>
          <a:p>
            <a:r>
              <a:rPr lang="en-US" dirty="0" smtClean="0"/>
              <a:t>English departments, </a:t>
            </a:r>
          </a:p>
          <a:p>
            <a:r>
              <a:rPr lang="en-US" dirty="0" smtClean="0"/>
              <a:t>schools of education, </a:t>
            </a:r>
          </a:p>
          <a:p>
            <a:r>
              <a:rPr lang="en-US" dirty="0" smtClean="0"/>
              <a:t>programs in second language studies or ESL, </a:t>
            </a:r>
          </a:p>
          <a:p>
            <a:r>
              <a:rPr lang="en-US" dirty="0" smtClean="0"/>
              <a:t>translation/interpretation programs, </a:t>
            </a:r>
          </a:p>
          <a:p>
            <a:r>
              <a:rPr lang="en-US" dirty="0" smtClean="0"/>
              <a:t>language and literature departments. </a:t>
            </a:r>
            <a:endParaRPr lang="en-US" dirty="0"/>
          </a:p>
        </p:txBody>
      </p:sp>
      <p:sp>
        <p:nvSpPr>
          <p:cNvPr id="4" name="Slide Number Placeholder 3"/>
          <p:cNvSpPr>
            <a:spLocks noGrp="1"/>
          </p:cNvSpPr>
          <p:nvPr>
            <p:ph type="sldNum" sz="quarter" idx="12"/>
          </p:nvPr>
        </p:nvSpPr>
        <p:spPr/>
        <p:txBody>
          <a:bodyPr/>
          <a:lstStyle/>
          <a:p>
            <a:fld id="{3F6DE21E-F3EA-4F6E-9955-6DAA2569144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7086600" cy="1143000"/>
          </a:xfrm>
        </p:spPr>
        <p:txBody>
          <a:bodyPr>
            <a:normAutofit fontScale="90000"/>
          </a:bodyPr>
          <a:lstStyle/>
          <a:p>
            <a:r>
              <a:rPr lang="en-US" b="1" dirty="0"/>
              <a:t>Where can one study it? </a:t>
            </a:r>
            <a:r>
              <a:rPr lang="en-US" dirty="0"/>
              <a:t/>
            </a:r>
            <a:br>
              <a:rPr lang="en-US" dirty="0"/>
            </a:br>
            <a:endParaRPr lang="en-US" dirty="0"/>
          </a:p>
        </p:txBody>
      </p:sp>
      <p:sp>
        <p:nvSpPr>
          <p:cNvPr id="3" name="Content Placeholder 2"/>
          <p:cNvSpPr>
            <a:spLocks noGrp="1"/>
          </p:cNvSpPr>
          <p:nvPr>
            <p:ph idx="1"/>
          </p:nvPr>
        </p:nvSpPr>
        <p:spPr>
          <a:xfrm>
            <a:off x="457200" y="1828800"/>
            <a:ext cx="8229600" cy="4572000"/>
          </a:xfrm>
        </p:spPr>
        <p:txBody>
          <a:bodyPr/>
          <a:lstStyle/>
          <a:p>
            <a:r>
              <a:rPr lang="en-US" dirty="0" smtClean="0"/>
              <a:t>University of Hawai’i</a:t>
            </a:r>
          </a:p>
          <a:p>
            <a:r>
              <a:rPr lang="en-US" dirty="0" smtClean="0"/>
              <a:t>Northern Arizona, Flagstaff</a:t>
            </a:r>
          </a:p>
          <a:p>
            <a:r>
              <a:rPr lang="en-US" dirty="0" smtClean="0"/>
              <a:t>University of Arizona, </a:t>
            </a:r>
            <a:r>
              <a:rPr lang="en-US" dirty="0" err="1" smtClean="0"/>
              <a:t>Tuscon</a:t>
            </a:r>
            <a:endParaRPr lang="en-US" dirty="0" smtClean="0"/>
          </a:p>
          <a:p>
            <a:r>
              <a:rPr lang="en-US" dirty="0" smtClean="0"/>
              <a:t>Georgia State</a:t>
            </a:r>
          </a:p>
          <a:p>
            <a:r>
              <a:rPr lang="en-US" dirty="0" smtClean="0"/>
              <a:t>University of Wisconsin, Madison</a:t>
            </a:r>
          </a:p>
          <a:p>
            <a:r>
              <a:rPr lang="en-US" dirty="0" smtClean="0"/>
              <a:t>University of Maryland</a:t>
            </a:r>
          </a:p>
          <a:p>
            <a:r>
              <a:rPr lang="en-US" dirty="0" smtClean="0"/>
              <a:t>Penn State</a:t>
            </a:r>
          </a:p>
          <a:p>
            <a:r>
              <a:rPr lang="en-US" dirty="0" smtClean="0"/>
              <a:t>San Francisco State</a:t>
            </a:r>
          </a:p>
          <a:p>
            <a:r>
              <a:rPr lang="en-US" dirty="0" smtClean="0"/>
              <a:t>Where else?</a:t>
            </a:r>
          </a:p>
          <a:p>
            <a:endParaRPr lang="en-US" dirty="0"/>
          </a:p>
        </p:txBody>
      </p:sp>
      <p:pic>
        <p:nvPicPr>
          <p:cNvPr id="5122" name="Picture 2" descr="C:\Users\Andrew D. Cohen\AppData\Local\Microsoft\Windows\Temporary Internet Files\Content.IE5\GBYFNFX1\MCj04281050000[1].wmf"/>
          <p:cNvPicPr>
            <a:picLocks noChangeAspect="1" noChangeArrowheads="1"/>
          </p:cNvPicPr>
          <p:nvPr/>
        </p:nvPicPr>
        <p:blipFill>
          <a:blip r:embed="rId3" cstate="print"/>
          <a:srcRect/>
          <a:stretch>
            <a:fillRect/>
          </a:stretch>
        </p:blipFill>
        <p:spPr bwMode="auto">
          <a:xfrm>
            <a:off x="7086600" y="1371600"/>
            <a:ext cx="1671089" cy="1547812"/>
          </a:xfrm>
          <a:prstGeom prst="rect">
            <a:avLst/>
          </a:prstGeom>
          <a:noFill/>
        </p:spPr>
      </p:pic>
      <p:sp>
        <p:nvSpPr>
          <p:cNvPr id="5" name="Slide Number Placeholder 4"/>
          <p:cNvSpPr>
            <a:spLocks noGrp="1"/>
          </p:cNvSpPr>
          <p:nvPr>
            <p:ph type="sldNum" sz="quarter" idx="12"/>
          </p:nvPr>
        </p:nvSpPr>
        <p:spPr/>
        <p:txBody>
          <a:bodyPr/>
          <a:lstStyle/>
          <a:p>
            <a:fld id="{3F6DE21E-F3EA-4F6E-9955-6DAA2569144C}"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292</TotalTime>
  <Words>503</Words>
  <Application>Microsoft Office PowerPoint</Application>
  <PresentationFormat>On-screen Show (4:3)</PresentationFormat>
  <Paragraphs>85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Foundry</vt:lpstr>
      <vt:lpstr>Guest talk in L&amp;S 180 , UCB, 11 Feb 10 Why Applied Linguistics?</vt:lpstr>
      <vt:lpstr>  Who is an applied linguist? </vt:lpstr>
      <vt:lpstr>How to Delineate the Field?</vt:lpstr>
      <vt:lpstr>What is it that applied linguists do for teachers and learners? </vt:lpstr>
      <vt:lpstr>Slide 5</vt:lpstr>
      <vt:lpstr>Slide 6</vt:lpstr>
      <vt:lpstr>What are some current “hot” topics for research? </vt:lpstr>
      <vt:lpstr>What kinds of departments offer a course of graduate studies in applied linguistics?</vt:lpstr>
      <vt:lpstr>Where can one study it?  </vt:lpstr>
      <vt:lpstr>What kinds of jobs does it prepare you for?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Applied Linguistics?</dc:title>
  <dc:creator>XXX</dc:creator>
  <cp:lastModifiedBy>Andrew Cohen</cp:lastModifiedBy>
  <cp:revision>15</cp:revision>
  <dcterms:created xsi:type="dcterms:W3CDTF">2010-01-28T12:59:09Z</dcterms:created>
  <dcterms:modified xsi:type="dcterms:W3CDTF">2010-02-12T07:46:22Z</dcterms:modified>
</cp:coreProperties>
</file>