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1"/>
  </p:sldMasterIdLst>
  <p:notesMasterIdLst>
    <p:notesMasterId r:id="rId52"/>
  </p:notesMasterIdLst>
  <p:handoutMasterIdLst>
    <p:handoutMasterId r:id="rId53"/>
  </p:handoutMasterIdLst>
  <p:sldIdLst>
    <p:sldId id="256" r:id="rId2"/>
    <p:sldId id="257" r:id="rId3"/>
    <p:sldId id="258" r:id="rId4"/>
    <p:sldId id="259" r:id="rId5"/>
    <p:sldId id="319" r:id="rId6"/>
    <p:sldId id="268" r:id="rId7"/>
    <p:sldId id="270" r:id="rId8"/>
    <p:sldId id="271" r:id="rId9"/>
    <p:sldId id="272" r:id="rId10"/>
    <p:sldId id="273" r:id="rId11"/>
    <p:sldId id="274" r:id="rId12"/>
    <p:sldId id="276" r:id="rId13"/>
    <p:sldId id="279" r:id="rId14"/>
    <p:sldId id="280" r:id="rId15"/>
    <p:sldId id="281" r:id="rId16"/>
    <p:sldId id="317" r:id="rId17"/>
    <p:sldId id="318" r:id="rId18"/>
    <p:sldId id="320" r:id="rId19"/>
    <p:sldId id="282" r:id="rId20"/>
    <p:sldId id="301" r:id="rId21"/>
    <p:sldId id="299" r:id="rId22"/>
    <p:sldId id="300" r:id="rId23"/>
    <p:sldId id="264" r:id="rId24"/>
    <p:sldId id="316" r:id="rId25"/>
    <p:sldId id="286" r:id="rId26"/>
    <p:sldId id="308" r:id="rId27"/>
    <p:sldId id="287" r:id="rId28"/>
    <p:sldId id="283" r:id="rId29"/>
    <p:sldId id="309" r:id="rId30"/>
    <p:sldId id="284" r:id="rId31"/>
    <p:sldId id="285" r:id="rId32"/>
    <p:sldId id="288" r:id="rId33"/>
    <p:sldId id="289" r:id="rId34"/>
    <p:sldId id="290" r:id="rId35"/>
    <p:sldId id="291" r:id="rId36"/>
    <p:sldId id="310" r:id="rId37"/>
    <p:sldId id="292" r:id="rId38"/>
    <p:sldId id="312" r:id="rId39"/>
    <p:sldId id="313" r:id="rId40"/>
    <p:sldId id="293" r:id="rId41"/>
    <p:sldId id="314" r:id="rId42"/>
    <p:sldId id="294" r:id="rId43"/>
    <p:sldId id="295" r:id="rId44"/>
    <p:sldId id="315" r:id="rId45"/>
    <p:sldId id="296" r:id="rId46"/>
    <p:sldId id="304" r:id="rId47"/>
    <p:sldId id="302" r:id="rId48"/>
    <p:sldId id="305" r:id="rId49"/>
    <p:sldId id="303" r:id="rId50"/>
    <p:sldId id="306" r:id="rId5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6" autoAdjust="0"/>
    <p:restoredTop sz="94648" autoAdjust="0"/>
  </p:normalViewPr>
  <p:slideViewPr>
    <p:cSldViewPr snapToObjects="1">
      <p:cViewPr varScale="1">
        <p:scale>
          <a:sx n="44" d="100"/>
          <a:sy n="44" d="100"/>
        </p:scale>
        <p:origin x="-754" y="-67"/>
      </p:cViewPr>
      <p:guideLst>
        <p:guide orient="horz" pos="2160"/>
        <p:guide pos="2880"/>
      </p:guideLst>
    </p:cSldViewPr>
  </p:slideViewPr>
  <p:notesTextViewPr>
    <p:cViewPr>
      <p:scale>
        <a:sx n="100" d="100"/>
        <a:sy n="100" d="100"/>
      </p:scale>
      <p:origin x="0" y="0"/>
    </p:cViewPr>
  </p:notesTextViewPr>
  <p:notesViewPr>
    <p:cSldViewPr snapToObjects="1">
      <p:cViewPr>
        <p:scale>
          <a:sx n="70" d="100"/>
          <a:sy n="70" d="100"/>
        </p:scale>
        <p:origin x="-283" y="-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B7F5FD6-25DC-4112-AEE8-BD9D051BE042}" type="datetimeFigureOut">
              <a:rPr lang="en-US"/>
              <a:pPr>
                <a:defRPr/>
              </a:pPr>
              <a:t>2/5/2010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03F0646-BB9A-44B0-8CC1-D92CA65DB31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1B1B14B-8B7C-4D4C-8349-C32FBA2C090A}" type="datetimeFigureOut">
              <a:rPr lang="en-US"/>
              <a:pPr>
                <a:defRPr/>
              </a:pPr>
              <a:t>2/5/2010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0C60490-4A16-4EFA-AD91-CAB3816C175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A12FE9F-DD68-443F-862F-AD356774D5C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68A63FF-9BBE-45C1-8DAB-6F38BA49AE19}"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1A2393A-D6B3-498A-A151-CD45A7E1B7D5}"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2740FF9-9FFA-43DF-8788-A04F59A2776E}"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56A915A-914E-447E-AC52-C38A3888660A}"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 teacher uses "CLING to a star/</a:t>
            </a:r>
            <a:r>
              <a:rPr lang="en-US" i="1" dirty="0" smtClean="0"/>
              <a:t>estar</a:t>
            </a:r>
            <a:r>
              <a:rPr lang="en-US" dirty="0" smtClean="0"/>
              <a:t>" to help her students remember that </a:t>
            </a:r>
            <a:r>
              <a:rPr lang="en-US" i="1" dirty="0" smtClean="0"/>
              <a:t>estar</a:t>
            </a:r>
            <a:r>
              <a:rPr lang="en-US" dirty="0" smtClean="0"/>
              <a:t> is necessary when talking about: </a:t>
            </a:r>
          </a:p>
          <a:p>
            <a:endParaRPr lang="en-US" dirty="0" smtClean="0"/>
          </a:p>
          <a:p>
            <a:r>
              <a:rPr lang="en-US" b="1" dirty="0" smtClean="0"/>
              <a:t>Temporary conditions </a:t>
            </a:r>
            <a:endParaRPr lang="en-US" dirty="0" smtClean="0"/>
          </a:p>
          <a:p>
            <a:r>
              <a:rPr lang="en-US" dirty="0" smtClean="0"/>
              <a:t>Example:        </a:t>
            </a:r>
            <a:r>
              <a:rPr lang="en-US" i="1" dirty="0" smtClean="0"/>
              <a:t>Lola</a:t>
            </a:r>
            <a:r>
              <a:rPr lang="en-US" b="1" i="1" dirty="0" smtClean="0"/>
              <a:t> está</a:t>
            </a:r>
            <a:r>
              <a:rPr lang="en-US" i="1" dirty="0" smtClean="0"/>
              <a:t> embarazada y su esposo </a:t>
            </a:r>
            <a:r>
              <a:rPr lang="en-US" b="1" i="1" dirty="0" smtClean="0"/>
              <a:t>está</a:t>
            </a:r>
            <a:r>
              <a:rPr lang="en-US" i="1" dirty="0" smtClean="0"/>
              <a:t> asustado.</a:t>
            </a:r>
            <a:r>
              <a:rPr lang="en-US" dirty="0" smtClean="0"/>
              <a:t/>
            </a:r>
            <a:br>
              <a:rPr lang="en-US" dirty="0" smtClean="0"/>
            </a:br>
            <a:r>
              <a:rPr lang="en-US" dirty="0" smtClean="0"/>
              <a:t>'Lola is pregnant and her husband is scared.' </a:t>
            </a:r>
            <a:br>
              <a:rPr lang="en-US" dirty="0" smtClean="0"/>
            </a:br>
            <a:r>
              <a:rPr lang="en-US" dirty="0" smtClean="0"/>
              <a:t>(Lola's pregnancy is temporary since it lasts only 9 months.</a:t>
            </a:r>
            <a:br>
              <a:rPr lang="en-US" dirty="0" smtClean="0"/>
            </a:br>
            <a:r>
              <a:rPr lang="en-US" dirty="0" smtClean="0"/>
              <a:t>It is expected that her husband will stop being scared after a while.) </a:t>
            </a:r>
          </a:p>
          <a:p>
            <a:endParaRPr lang="en-US" dirty="0" smtClean="0"/>
          </a:p>
          <a:p>
            <a:r>
              <a:rPr lang="en-US" b="1" dirty="0" smtClean="0"/>
              <a:t>Location </a:t>
            </a:r>
            <a:endParaRPr lang="en-US" dirty="0" smtClean="0"/>
          </a:p>
          <a:p>
            <a:r>
              <a:rPr lang="en-US" dirty="0" smtClean="0"/>
              <a:t>Example:      </a:t>
            </a:r>
            <a:r>
              <a:rPr lang="en-US" i="1" dirty="0" smtClean="0"/>
              <a:t>La sección de maternidad </a:t>
            </a:r>
            <a:r>
              <a:rPr lang="en-US" b="1" i="1" dirty="0" smtClean="0"/>
              <a:t>está</a:t>
            </a:r>
            <a:r>
              <a:rPr lang="en-US" i="1" dirty="0" smtClean="0"/>
              <a:t> en el segundo piso del hospital.</a:t>
            </a:r>
            <a:r>
              <a:rPr lang="en-US" dirty="0" smtClean="0"/>
              <a:t/>
            </a:r>
            <a:br>
              <a:rPr lang="en-US" dirty="0" smtClean="0"/>
            </a:br>
            <a:r>
              <a:rPr lang="en-US" dirty="0" smtClean="0"/>
              <a:t>'The maternity unit is on the second floor of the hospital.' </a:t>
            </a:r>
            <a:br>
              <a:rPr lang="en-US" dirty="0" smtClean="0"/>
            </a:br>
            <a:r>
              <a:rPr lang="en-US" dirty="0" smtClean="0"/>
              <a:t>(To reveal the location of the maternity unit, </a:t>
            </a:r>
            <a:r>
              <a:rPr lang="en-US" i="1" dirty="0" smtClean="0"/>
              <a:t>estar</a:t>
            </a:r>
            <a:r>
              <a:rPr lang="en-US" dirty="0" smtClean="0"/>
              <a:t> is required.)</a:t>
            </a:r>
          </a:p>
          <a:p>
            <a:endParaRPr lang="en-US" dirty="0" smtClean="0"/>
          </a:p>
          <a:p>
            <a:r>
              <a:rPr lang="en-US" b="1" dirty="0" smtClean="0"/>
              <a:t>-ing forms in English</a:t>
            </a:r>
            <a:endParaRPr lang="en-US" dirty="0" smtClean="0"/>
          </a:p>
          <a:p>
            <a:r>
              <a:rPr lang="en-US" dirty="0" smtClean="0"/>
              <a:t>Example:            </a:t>
            </a:r>
            <a:r>
              <a:rPr lang="en-US" i="1" dirty="0" smtClean="0"/>
              <a:t>El bebé </a:t>
            </a:r>
            <a:r>
              <a:rPr lang="en-US" b="1" i="1" dirty="0" smtClean="0"/>
              <a:t>está</a:t>
            </a:r>
            <a:r>
              <a:rPr lang="en-US" i="1" dirty="0" smtClean="0"/>
              <a:t> llorando.  </a:t>
            </a:r>
            <a:r>
              <a:rPr lang="en-US" dirty="0" smtClean="0"/>
              <a:t/>
            </a:r>
            <a:br>
              <a:rPr lang="en-US" dirty="0" smtClean="0"/>
            </a:br>
            <a:r>
              <a:rPr lang="en-US" dirty="0" smtClean="0"/>
              <a:t>'The baby is cry</a:t>
            </a:r>
            <a:r>
              <a:rPr lang="en-US" b="1" dirty="0" smtClean="0"/>
              <a:t>ing</a:t>
            </a:r>
            <a:r>
              <a:rPr lang="en-US" dirty="0" smtClean="0"/>
              <a:t>.'</a:t>
            </a:r>
            <a:br>
              <a:rPr lang="en-US" dirty="0" smtClean="0"/>
            </a:br>
            <a:r>
              <a:rPr lang="en-US" dirty="0" smtClean="0"/>
              <a:t>(To express ongoing </a:t>
            </a:r>
            <a:r>
              <a:rPr lang="en-US" i="1" dirty="0" smtClean="0"/>
              <a:t>-ing</a:t>
            </a:r>
            <a:r>
              <a:rPr lang="en-US" dirty="0" smtClean="0"/>
              <a:t> actions in English the auxiliary verb</a:t>
            </a:r>
            <a:br>
              <a:rPr lang="en-US" dirty="0" smtClean="0"/>
            </a:br>
            <a:r>
              <a:rPr lang="en-US" i="1" dirty="0" smtClean="0"/>
              <a:t>estar</a:t>
            </a:r>
            <a:r>
              <a:rPr lang="en-US" dirty="0" smtClean="0"/>
              <a:t> is always required in Spanish.)</a:t>
            </a:r>
          </a:p>
          <a:p>
            <a:endParaRPr lang="en-US" dirty="0" smtClean="0"/>
          </a:p>
        </p:txBody>
      </p:sp>
      <p:sp>
        <p:nvSpPr>
          <p:cNvPr id="4" name="Slide Number Placeholder 3"/>
          <p:cNvSpPr>
            <a:spLocks noGrp="1"/>
          </p:cNvSpPr>
          <p:nvPr>
            <p:ph type="sldNum" sz="quarter" idx="5"/>
          </p:nvPr>
        </p:nvSpPr>
        <p:spPr/>
        <p:txBody>
          <a:bodyPr/>
          <a:lstStyle/>
          <a:p>
            <a:pPr>
              <a:defRPr/>
            </a:pPr>
            <a:fld id="{8FE84BE2-94CE-4C3E-AD22-B8790B06CCF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47A6BB8-6D05-45EA-9406-46C0F966C2D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C60490-4A16-4EFA-AD91-CAB3816C175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C60490-4A16-4EFA-AD91-CAB3816C175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E8FEFAB-9CAE-4724-9F69-4ECDFB399638}"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E8FEFAB-9CAE-4724-9F69-4ECDFB399638}"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B464922-F1AD-43ED-91B2-A8FBF102F21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AF160E9-99B7-4DAD-886B-408F7FEECE3A}"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F6878C7-174F-4426-8822-F089F6AF6068}"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4B90BC4-9E81-4F1F-850B-E27D14A165CE}"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6105EC4-C9D6-42C7-99A7-042B6F2BDD48}"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C60490-4A16-4EFA-AD91-CAB3816C1750}"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8CA52CA-703F-42D1-9E2A-3460C2FD88B1}"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C7D489A-BA3A-404C-9218-98EFAD9231BF}"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5EA7E88-DE46-4F26-AF20-530D4646B7D1}"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BB7247D-87C6-49B8-8AB2-B204D4F2D6FF}"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49CBBA3-61E0-4693-B816-08B06F1BA5F4}"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93A50CD-8B46-4A91-9F6C-DDF16F849D75}"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57A8FF2-75D9-41BC-A5E9-E25B50878A61}"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C9C58A9-A44F-4475-8187-E0F9FAB0D772}"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7E74C16-5C89-43D9-9517-476D52014943}"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958DE0B-553D-470E-B3E4-4D257DD11136}"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F436241-CD6F-43A5-8DA6-BEE949848EE5}"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4EDDDE8-D63A-4B65-B09F-4E5E0D619486}"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FBEA992-6E00-4E07-85CE-5564F6771054}"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55529FA-D16B-47D2-8CEE-8A6AE5DF06A8}"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7CC5213-A0AF-4551-B61A-3DEFAA5BD0E1}"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810DE2A-B2CF-4410-A3E0-611655BD0DC3}"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F3B3ADD-52C7-48E8-9130-E1040ECE3CAF}"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B35DABC-3295-4FE8-A659-A912264CB951}"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73ECCC7-A6A0-456B-BF02-3091BA0F89F8}"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5E5992F-ECD4-491C-A165-624BC603CDBB}"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8ED72FF-4D72-419F-9401-4BECCC65757A}"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2216E2D-E87F-4B67-B68E-C18E38E53231}"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79BBC9A-DE0B-4E21-95EE-B3FED4A9A056}"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37BC21-8F5E-4ED7-A8C1-F43D092221BC}"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8B43B55-4E8F-4A90-96EF-40043EEB32E3}"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0159C69-0610-4267-8169-3445AB7EDF4E}"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7797483-DB25-4054-80B5-A12C697C5948}"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C60490-4A16-4EFA-AD91-CAB3816C1750}"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55D2AC2-3D95-4A48-8B88-2913E60CD3F9}" type="slidenum">
              <a:rPr lang="en-US" smtClean="0"/>
              <a:pPr>
                <a:defRPr/>
              </a:pPr>
              <a:t>50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8C9470-A5A9-47FE-825D-91CCBA906CA3}"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941E8A2-A07F-4A7A-9271-38A679A7D47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0EE7196-CAB7-4E1B-A379-5F85C9B002C6}"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12A0EE6-A62D-4B3B-824F-188838C2857B}"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8397B39-8F35-48D2-82AB-4ADA7301CB21}" type="datetime1">
              <a:rPr lang="en-US"/>
              <a:pPr>
                <a:defRPr/>
              </a:pPr>
              <a:t>2/5/2010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E51D10-3357-4C30-B9F1-FFD3789AEFD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60B8D7-204C-410E-A300-871BD3E197FA}" type="datetime1">
              <a:rPr lang="en-US"/>
              <a:pPr>
                <a:defRPr/>
              </a:pPr>
              <a:t>2/5/2010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4C07E9-6CE1-449A-B75F-89D2F6BA927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A1FAD7-A01A-48D3-8693-21890E14BD21}" type="datetime1">
              <a:rPr lang="en-US"/>
              <a:pPr>
                <a:defRPr/>
              </a:pPr>
              <a:t>2/5/2010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8C40A3C-8B79-4C99-B384-3E9BF3E4BD6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20516B-857A-4140-91A8-DD63599D436C}" type="datetime1">
              <a:rPr lang="en-US"/>
              <a:pPr>
                <a:defRPr/>
              </a:pPr>
              <a:t>2/5/2010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2A1DC64-255D-42E1-87FD-489FED5E009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111CC2-710A-469B-8F41-2E0528B67A1F}" type="datetime1">
              <a:rPr lang="en-US"/>
              <a:pPr>
                <a:defRPr/>
              </a:pPr>
              <a:t>2/5/2010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B6B799A-BC34-4168-A51B-F437EA42025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49DDF0F-70BC-4B9B-8649-B1785F2E2F19}" type="datetime1">
              <a:rPr lang="en-US"/>
              <a:pPr>
                <a:defRPr/>
              </a:pPr>
              <a:t>2/5/2010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45F26A4-7992-4D0B-B6B0-141C29C888F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DC080A-E229-4813-9E7C-3E94F10D576B}" type="datetime1">
              <a:rPr lang="en-US"/>
              <a:pPr>
                <a:defRPr/>
              </a:pPr>
              <a:t>2/5/2010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22DE94B-AAA5-403D-B3D0-1BE32242A3E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7C4BE1-F3CA-44C8-98AE-1D5FD704927A}" type="datetime1">
              <a:rPr lang="en-US"/>
              <a:pPr>
                <a:defRPr/>
              </a:pPr>
              <a:t>2/5/2010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950A1A6-6AAF-4396-AA63-6EA777BAC4F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9EDE83-8D4A-4068-9EC1-C04AC6522D07}" type="datetime1">
              <a:rPr lang="en-US"/>
              <a:pPr>
                <a:defRPr/>
              </a:pPr>
              <a:t>2/5/2010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23241C0-C0A5-4826-8C5C-45740F36FF4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439CEC-8000-4430-BA6E-73DD20C6759B}" type="datetime1">
              <a:rPr lang="en-US"/>
              <a:pPr>
                <a:defRPr/>
              </a:pPr>
              <a:t>2/5/2010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F246E18-56FA-429C-A609-7DA438BDE22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129092-841A-4E7C-B02C-9BE54644F04E}" type="datetime1">
              <a:rPr lang="en-US"/>
              <a:pPr>
                <a:defRPr/>
              </a:pPr>
              <a:t>2/5/2010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6CDDBE5-0086-43CE-B9FD-8085A2166D3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23379CF-1DD6-4B76-AD54-D76F84930393}" type="datetime1">
              <a:rPr lang="en-US"/>
              <a:pPr>
                <a:defRPr/>
              </a:pPr>
              <a:t>2/5/2010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77ADC762-A392-414E-AB76-847E54A1055A}"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dcohen@um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witz0043@umn.edu" TargetMode="External"/><Relationship Id="rId5" Type="http://schemas.openxmlformats.org/officeDocument/2006/relationships/hyperlink" Target="mailto:thom2532@umn.edu" TargetMode="External"/><Relationship Id="rId4" Type="http://schemas.openxmlformats.org/officeDocument/2006/relationships/hyperlink" Target="mailto:pinil001@umn.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strategies/sp_grammar/index.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strategies/sp_grammar/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strategies/sp_grammar/index.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strategies/sp_grammar/index.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audio" Target="file:///C:\Documents%20and%20Settings\Andrew%20D.%20Cohen\Desktop\Gram%20Strat%20Website%20-%20Nov09\S_2Nov07_AffTuCommandsSong.mp3" TargetMode="External"/><Relationship Id="rId6" Type="http://schemas.openxmlformats.org/officeDocument/2006/relationships/hyperlink" Target="../strategies/sp_grammar/index.html"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strategies/sp_grammar/index.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strategies/sp_grammar/index.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strategies/sp_grammar/index.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610600" cy="1779588"/>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sz="2700" dirty="0" smtClean="0"/>
              <a:t>Talk for the Berkeley Language Center, 5 Feb 10</a:t>
            </a:r>
            <a:br>
              <a:rPr lang="en-US" sz="2700" dirty="0" smtClean="0"/>
            </a:br>
            <a:r>
              <a:rPr lang="en-US" dirty="0" smtClean="0"/>
              <a:t/>
            </a:r>
            <a:br>
              <a:rPr lang="en-US" dirty="0" smtClean="0"/>
            </a:br>
            <a:r>
              <a:rPr lang="en-US" b="1" dirty="0" smtClean="0">
                <a:solidFill>
                  <a:schemeClr val="tx2">
                    <a:lumMod val="90000"/>
                  </a:schemeClr>
                </a:solidFill>
              </a:rPr>
              <a:t>Communicating Grammatically: Evaluating a Learner Strategies Website for Spanish Grammar</a:t>
            </a:r>
            <a:endParaRPr lang="en-US" b="1" dirty="0">
              <a:solidFill>
                <a:schemeClr val="tx2">
                  <a:lumMod val="90000"/>
                </a:schemeClr>
              </a:solidFill>
            </a:endParaRPr>
          </a:p>
        </p:txBody>
      </p:sp>
      <p:sp>
        <p:nvSpPr>
          <p:cNvPr id="3" name="Subtitle 2"/>
          <p:cNvSpPr>
            <a:spLocks noGrp="1"/>
          </p:cNvSpPr>
          <p:nvPr>
            <p:ph type="subTitle" idx="1"/>
          </p:nvPr>
        </p:nvSpPr>
        <p:spPr>
          <a:xfrm>
            <a:off x="304800" y="4191000"/>
            <a:ext cx="8991599" cy="3733800"/>
          </a:xfrm>
          <a:ln>
            <a:solidFill>
              <a:srgbClr val="7030A0"/>
            </a:solidFill>
          </a:ln>
        </p:spPr>
        <p:txBody>
          <a:bodyPr rtlCol="0">
            <a:noAutofit/>
          </a:bodyPr>
          <a:lstStyle/>
          <a:p>
            <a:pPr eaLnBrk="1" fontAlgn="auto" hangingPunct="1">
              <a:spcAft>
                <a:spcPts val="0"/>
              </a:spcAft>
              <a:defRPr/>
            </a:pPr>
            <a:r>
              <a:rPr lang="en-US" sz="2800" dirty="0" smtClean="0"/>
              <a:t>Andrew D. Cohen </a:t>
            </a:r>
            <a:r>
              <a:rPr lang="en-US" sz="2800" dirty="0" smtClean="0">
                <a:hlinkClick r:id="rId3"/>
              </a:rPr>
              <a:t>adcohen@umn.edu</a:t>
            </a:r>
            <a:endParaRPr lang="en-US" sz="2800" dirty="0" smtClean="0"/>
          </a:p>
          <a:p>
            <a:pPr eaLnBrk="1" fontAlgn="auto" hangingPunct="1">
              <a:spcAft>
                <a:spcPts val="0"/>
              </a:spcAft>
              <a:defRPr/>
            </a:pPr>
            <a:r>
              <a:rPr lang="en-US" sz="2800" dirty="0" smtClean="0"/>
              <a:t>with </a:t>
            </a:r>
          </a:p>
          <a:p>
            <a:pPr eaLnBrk="1" fontAlgn="auto" hangingPunct="1">
              <a:spcAft>
                <a:spcPts val="0"/>
              </a:spcAft>
              <a:defRPr/>
            </a:pPr>
            <a:r>
              <a:rPr lang="en-US" sz="2800" dirty="0" smtClean="0"/>
              <a:t>Angela Pinilla-Herrera </a:t>
            </a:r>
            <a:r>
              <a:rPr lang="en-US" sz="2800" dirty="0" smtClean="0">
                <a:hlinkClick r:id="rId4"/>
              </a:rPr>
              <a:t>pinil001@umn.edu</a:t>
            </a:r>
            <a:r>
              <a:rPr lang="en-US" sz="2800" dirty="0" smtClean="0"/>
              <a:t>, </a:t>
            </a:r>
          </a:p>
          <a:p>
            <a:pPr eaLnBrk="1" fontAlgn="auto" hangingPunct="1">
              <a:spcAft>
                <a:spcPts val="0"/>
              </a:spcAft>
              <a:defRPr/>
            </a:pPr>
            <a:r>
              <a:rPr lang="en-US" sz="2800" dirty="0" smtClean="0"/>
              <a:t>Jonathan Thompson </a:t>
            </a:r>
            <a:r>
              <a:rPr lang="en-US" sz="2800" dirty="0" smtClean="0">
                <a:hlinkClick r:id="rId5"/>
              </a:rPr>
              <a:t>thom2532@umn.edu</a:t>
            </a:r>
            <a:r>
              <a:rPr lang="en-US" sz="2800" dirty="0" smtClean="0"/>
              <a:t>,</a:t>
            </a:r>
          </a:p>
          <a:p>
            <a:pPr eaLnBrk="1" fontAlgn="auto" hangingPunct="1">
              <a:spcAft>
                <a:spcPts val="0"/>
              </a:spcAft>
              <a:defRPr/>
            </a:pPr>
            <a:r>
              <a:rPr lang="en-US" sz="2800" dirty="0" smtClean="0"/>
              <a:t>&amp; Lance Witzig </a:t>
            </a:r>
            <a:r>
              <a:rPr lang="en-US" sz="2800" dirty="0" smtClean="0">
                <a:hlinkClick r:id="rId6"/>
              </a:rPr>
              <a:t>witz0043@umn.edu</a:t>
            </a:r>
            <a:endParaRPr lang="en-US" sz="2800" dirty="0" smtClean="0"/>
          </a:p>
          <a:p>
            <a:pPr eaLnBrk="1" fontAlgn="auto" hangingPunct="1">
              <a:spcAft>
                <a:spcPts val="0"/>
              </a:spcAft>
              <a:defRPr/>
            </a:pPr>
            <a:endParaRPr lang="en-US" sz="2800" dirty="0" smtClean="0"/>
          </a:p>
        </p:txBody>
      </p:sp>
      <p:sp>
        <p:nvSpPr>
          <p:cNvPr id="4" name="Slide Number Placeholder 3"/>
          <p:cNvSpPr>
            <a:spLocks noGrp="1"/>
          </p:cNvSpPr>
          <p:nvPr>
            <p:ph type="sldNum" sz="quarter" idx="12"/>
          </p:nvPr>
        </p:nvSpPr>
        <p:spPr/>
        <p:txBody>
          <a:bodyPr/>
          <a:lstStyle/>
          <a:p>
            <a:pPr>
              <a:defRPr/>
            </a:pPr>
            <a:fld id="{706869D0-9E2D-41A5-BDB7-75034F080DBA}" type="slidenum">
              <a:rPr lang="en-US"/>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AE662EA-B12D-49C1-8C5D-AF4DA0B7DDF6}" type="slidenum">
              <a:rPr lang="en-US"/>
              <a:pPr>
                <a:defRPr/>
              </a:pPr>
              <a:t>10</a:t>
            </a:fld>
            <a:endParaRPr lang="en-US" dirty="0"/>
          </a:p>
        </p:txBody>
      </p:sp>
      <p:sp>
        <p:nvSpPr>
          <p:cNvPr id="6" name="Title 1"/>
          <p:cNvSpPr txBox="1">
            <a:spLocks/>
          </p:cNvSpPr>
          <p:nvPr/>
        </p:nvSpPr>
        <p:spPr>
          <a:xfrm>
            <a:off x="0" y="146050"/>
            <a:ext cx="8915400" cy="2362200"/>
          </a:xfrm>
          <a:prstGeom prst="rect">
            <a:avLst/>
          </a:prstGeom>
        </p:spPr>
        <p:txBody>
          <a:bodyPr lIns="45720" rIns="45720" anchor="ctr"/>
          <a:lstStyle/>
          <a:p>
            <a:pPr algn="ctr" defTabSz="914400" fontAlgn="auto">
              <a:spcAft>
                <a:spcPts val="0"/>
              </a:spcAft>
              <a:defRPr/>
            </a:pPr>
            <a:r>
              <a:rPr lang="en-US" sz="2800" b="1" u="sng" dirty="0">
                <a:solidFill>
                  <a:schemeClr val="accent1">
                    <a:lumMod val="60000"/>
                    <a:lumOff val="40000"/>
                  </a:schemeClr>
                </a:solidFill>
                <a:effectLst>
                  <a:outerShdw blurRad="38100" dist="38100" dir="2700000" algn="tl">
                    <a:srgbClr val="000000">
                      <a:alpha val="43137"/>
                    </a:srgbClr>
                  </a:outerShdw>
                </a:effectLst>
                <a:latin typeface="Arial" pitchFamily="34" charset="0"/>
                <a:cs typeface="Arial" pitchFamily="34" charset="0"/>
              </a:rPr>
              <a:t>“I’m looking for strategies that match my learning style and that can apply to various grammar forms.”</a:t>
            </a:r>
          </a:p>
          <a:p>
            <a:pPr algn="ctr" defTabSz="914400" fontAlgn="auto">
              <a:spcAft>
                <a:spcPts val="0"/>
              </a:spcAft>
              <a:defRPr/>
            </a:pPr>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rPr>
              <a:t/>
            </a:r>
            <a:b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rPr>
            </a:br>
            <a:endParaRPr lang="en-US" sz="3600" dirty="0">
              <a:latin typeface="+mj-lt"/>
              <a:ea typeface="+mj-ea"/>
              <a:cs typeface="+mj-cs"/>
            </a:endParaRPr>
          </a:p>
        </p:txBody>
      </p:sp>
      <p:sp>
        <p:nvSpPr>
          <p:cNvPr id="7" name="Rectangle 5"/>
          <p:cNvSpPr txBox="1">
            <a:spLocks noChangeArrowheads="1"/>
          </p:cNvSpPr>
          <p:nvPr/>
        </p:nvSpPr>
        <p:spPr bwMode="auto">
          <a:xfrm>
            <a:off x="228600" y="1327150"/>
            <a:ext cx="4038600" cy="5029200"/>
          </a:xfrm>
          <a:prstGeom prst="rect">
            <a:avLst/>
          </a:prstGeom>
          <a:noFill/>
          <a:ln w="9525">
            <a:noFill/>
            <a:miter lim="800000"/>
            <a:headEnd/>
            <a:tailEnd/>
          </a:ln>
          <a:effectLst/>
        </p:spPr>
        <p:txBody>
          <a:bodyPr/>
          <a:lstStyle/>
          <a:p>
            <a:pPr fontAlgn="auto">
              <a:spcBef>
                <a:spcPts val="0"/>
              </a:spcBef>
              <a:spcAft>
                <a:spcPts val="0"/>
              </a:spcAft>
              <a:defRPr/>
            </a:pPr>
            <a:r>
              <a:rPr lang="en-US" sz="2400" b="1" u="sng" dirty="0">
                <a:solidFill>
                  <a:schemeClr val="accent1">
                    <a:lumMod val="60000"/>
                    <a:lumOff val="40000"/>
                  </a:schemeClr>
                </a:solidFill>
                <a:effectLst>
                  <a:outerShdw blurRad="38100" dist="38100" dir="2700000" algn="tl">
                    <a:srgbClr val="000000">
                      <a:alpha val="43137"/>
                    </a:srgbClr>
                  </a:outerShdw>
                </a:effectLst>
                <a:latin typeface="+mn-lt"/>
                <a:cs typeface="+mn-cs"/>
              </a:rPr>
              <a:t>Auditory</a:t>
            </a:r>
            <a:endParaRPr lang="en-US" sz="2400" u="sng" dirty="0">
              <a:solidFill>
                <a:schemeClr val="accent1">
                  <a:lumMod val="60000"/>
                  <a:lumOff val="40000"/>
                </a:schemeClr>
              </a:solidFill>
              <a:effectLst>
                <a:outerShdw blurRad="38100" dist="38100" dir="2700000" algn="tl">
                  <a:srgbClr val="000000">
                    <a:alpha val="43137"/>
                  </a:srgbClr>
                </a:outerShdw>
              </a:effectLst>
              <a:latin typeface="+mn-lt"/>
              <a:cs typeface="+mn-cs"/>
            </a:endParaRPr>
          </a:p>
          <a:p>
            <a:pPr lvl="1" fontAlgn="auto">
              <a:spcBef>
                <a:spcPts val="0"/>
              </a:spcBef>
              <a:spcAft>
                <a:spcPts val="0"/>
              </a:spcAft>
              <a:defRPr/>
            </a:pPr>
            <a:r>
              <a:rPr lang="en-US" sz="2400" dirty="0">
                <a:latin typeface="+mn-lt"/>
                <a:cs typeface="+mn-cs"/>
              </a:rPr>
              <a:t>Rhymes</a:t>
            </a:r>
          </a:p>
          <a:p>
            <a:pPr lvl="1" fontAlgn="auto">
              <a:spcBef>
                <a:spcPts val="0"/>
              </a:spcBef>
              <a:spcAft>
                <a:spcPts val="0"/>
              </a:spcAft>
              <a:defRPr/>
            </a:pPr>
            <a:r>
              <a:rPr lang="en-US" sz="2400" dirty="0">
                <a:latin typeface="+mn-lt"/>
                <a:cs typeface="+mn-cs"/>
              </a:rPr>
              <a:t>Songs and chants</a:t>
            </a:r>
          </a:p>
          <a:p>
            <a:pPr lvl="1" fontAlgn="auto">
              <a:spcBef>
                <a:spcPts val="0"/>
              </a:spcBef>
              <a:spcAft>
                <a:spcPts val="0"/>
              </a:spcAft>
              <a:defRPr/>
            </a:pPr>
            <a:r>
              <a:rPr lang="en-US" sz="2400" dirty="0">
                <a:latin typeface="+mn-lt"/>
                <a:cs typeface="+mn-cs"/>
              </a:rPr>
              <a:t>Talking to native speakers </a:t>
            </a:r>
          </a:p>
          <a:p>
            <a:pPr lvl="1" fontAlgn="auto">
              <a:spcBef>
                <a:spcPts val="0"/>
              </a:spcBef>
              <a:spcAft>
                <a:spcPts val="0"/>
              </a:spcAft>
              <a:defRPr/>
            </a:pPr>
            <a:endParaRPr lang="en-US" sz="2000" u="sng" dirty="0">
              <a:solidFill>
                <a:schemeClr val="accent1">
                  <a:lumMod val="60000"/>
                  <a:lumOff val="40000"/>
                </a:schemeClr>
              </a:solidFill>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en-US" sz="2400" b="1" u="sng" dirty="0">
                <a:solidFill>
                  <a:schemeClr val="accent1">
                    <a:lumMod val="60000"/>
                    <a:lumOff val="40000"/>
                  </a:schemeClr>
                </a:solidFill>
                <a:effectLst>
                  <a:outerShdw blurRad="38100" dist="38100" dir="2700000" algn="tl">
                    <a:srgbClr val="000000">
                      <a:alpha val="43137"/>
                    </a:srgbClr>
                  </a:outerShdw>
                </a:effectLst>
                <a:latin typeface="+mn-lt"/>
                <a:cs typeface="+mn-cs"/>
              </a:rPr>
              <a:t>Visual</a:t>
            </a:r>
            <a:endParaRPr lang="en-US" sz="2400" u="sng" dirty="0">
              <a:solidFill>
                <a:schemeClr val="accent1">
                  <a:lumMod val="60000"/>
                  <a:lumOff val="40000"/>
                </a:schemeClr>
              </a:solidFill>
              <a:effectLst>
                <a:outerShdw blurRad="38100" dist="38100" dir="2700000" algn="tl">
                  <a:srgbClr val="000000">
                    <a:alpha val="43137"/>
                  </a:srgbClr>
                </a:outerShdw>
              </a:effectLst>
              <a:latin typeface="+mn-lt"/>
              <a:cs typeface="+mn-cs"/>
            </a:endParaRPr>
          </a:p>
          <a:p>
            <a:pPr lvl="1" fontAlgn="auto">
              <a:spcBef>
                <a:spcPts val="0"/>
              </a:spcBef>
              <a:spcAft>
                <a:spcPts val="0"/>
              </a:spcAft>
              <a:defRPr/>
            </a:pPr>
            <a:r>
              <a:rPr lang="en-US" sz="2400" dirty="0">
                <a:latin typeface="+mn-lt"/>
                <a:cs typeface="+mn-cs"/>
              </a:rPr>
              <a:t>Color coding</a:t>
            </a:r>
          </a:p>
          <a:p>
            <a:pPr lvl="1" fontAlgn="auto">
              <a:spcBef>
                <a:spcPts val="0"/>
              </a:spcBef>
              <a:spcAft>
                <a:spcPts val="0"/>
              </a:spcAft>
              <a:defRPr/>
            </a:pPr>
            <a:r>
              <a:rPr lang="en-US" sz="2400" dirty="0">
                <a:latin typeface="+mn-lt"/>
                <a:cs typeface="+mn-cs"/>
              </a:rPr>
              <a:t>Decision maps</a:t>
            </a:r>
          </a:p>
          <a:p>
            <a:pPr lvl="1" fontAlgn="auto">
              <a:spcBef>
                <a:spcPts val="0"/>
              </a:spcBef>
              <a:spcAft>
                <a:spcPts val="0"/>
              </a:spcAft>
              <a:defRPr/>
            </a:pPr>
            <a:r>
              <a:rPr lang="en-US" sz="2400" dirty="0">
                <a:latin typeface="+mn-lt"/>
                <a:cs typeface="+mn-cs"/>
              </a:rPr>
              <a:t>Drawings / mental </a:t>
            </a:r>
            <a:r>
              <a:rPr lang="en-US" sz="2400" dirty="0" smtClean="0">
                <a:latin typeface="+mn-lt"/>
                <a:cs typeface="+mn-cs"/>
              </a:rPr>
              <a:t>	images</a:t>
            </a:r>
            <a:endParaRPr lang="en-US" sz="2400" dirty="0">
              <a:latin typeface="+mn-lt"/>
              <a:cs typeface="+mn-cs"/>
            </a:endParaRPr>
          </a:p>
          <a:p>
            <a:pPr lvl="1" fontAlgn="auto">
              <a:spcBef>
                <a:spcPts val="0"/>
              </a:spcBef>
              <a:spcAft>
                <a:spcPts val="0"/>
              </a:spcAft>
              <a:defRPr/>
            </a:pPr>
            <a:r>
              <a:rPr lang="en-US" sz="2400" dirty="0">
                <a:latin typeface="+mn-lt"/>
                <a:cs typeface="+mn-cs"/>
              </a:rPr>
              <a:t>Note cards</a:t>
            </a:r>
          </a:p>
          <a:p>
            <a:pPr lvl="1" fontAlgn="auto">
              <a:spcBef>
                <a:spcPts val="0"/>
              </a:spcBef>
              <a:spcAft>
                <a:spcPts val="0"/>
              </a:spcAft>
              <a:defRPr/>
            </a:pPr>
            <a:r>
              <a:rPr lang="en-US" sz="2400" dirty="0">
                <a:latin typeface="+mn-lt"/>
                <a:cs typeface="+mn-cs"/>
              </a:rPr>
              <a:t>Playing with verbs</a:t>
            </a:r>
          </a:p>
          <a:p>
            <a:pPr marL="342900" indent="-342900" fontAlgn="auto">
              <a:spcBef>
                <a:spcPct val="20000"/>
              </a:spcBef>
              <a:spcAft>
                <a:spcPts val="0"/>
              </a:spcAft>
              <a:buClr>
                <a:schemeClr val="accent1">
                  <a:lumMod val="60000"/>
                  <a:lumOff val="40000"/>
                </a:schemeClr>
              </a:buClr>
              <a:buSzPct val="120000"/>
              <a:buFont typeface="Arial" pitchFamily="34" charset="0"/>
              <a:buChar char="•"/>
              <a:defRPr/>
            </a:pPr>
            <a:endParaRPr lang="en-US" sz="2100" i="1" kern="0" dirty="0">
              <a:effectLst>
                <a:outerShdw blurRad="38100" dist="38100" dir="2700000" algn="tl">
                  <a:srgbClr val="000000">
                    <a:alpha val="43137"/>
                  </a:srgbClr>
                </a:outerShdw>
              </a:effectLst>
              <a:latin typeface="+mn-lt"/>
              <a:cs typeface="+mn-cs"/>
            </a:endParaRPr>
          </a:p>
          <a:p>
            <a:pPr marL="342900" indent="-342900" fontAlgn="auto">
              <a:spcBef>
                <a:spcPct val="20000"/>
              </a:spcBef>
              <a:spcAft>
                <a:spcPts val="0"/>
              </a:spcAft>
              <a:buClr>
                <a:schemeClr val="hlink"/>
              </a:buClr>
              <a:buSzPct val="70000"/>
              <a:buFont typeface="Wingdings" pitchFamily="2" charset="2"/>
              <a:buNone/>
              <a:defRPr/>
            </a:pPr>
            <a:r>
              <a:rPr lang="en-US" sz="2100" i="1" kern="0" dirty="0">
                <a:effectLst>
                  <a:outerShdw blurRad="38100" dist="38100" dir="2700000" algn="tl">
                    <a:srgbClr val="000000">
                      <a:alpha val="43137"/>
                    </a:srgbClr>
                  </a:outerShdw>
                </a:effectLst>
                <a:latin typeface="+mn-lt"/>
                <a:cs typeface="+mn-cs"/>
              </a:rPr>
              <a:t>    </a:t>
            </a:r>
            <a:endParaRPr lang="en-US" sz="2100" u="sng" kern="0" dirty="0">
              <a:effectLst>
                <a:outerShdw blurRad="38100" dist="38100" dir="2700000" algn="tl">
                  <a:srgbClr val="000000">
                    <a:alpha val="43137"/>
                  </a:srgbClr>
                </a:outerShdw>
              </a:effectLst>
              <a:latin typeface="+mn-lt"/>
              <a:cs typeface="+mn-cs"/>
            </a:endParaRPr>
          </a:p>
          <a:p>
            <a:pPr fontAlgn="auto">
              <a:lnSpc>
                <a:spcPct val="90000"/>
              </a:lnSpc>
              <a:spcBef>
                <a:spcPct val="20000"/>
              </a:spcBef>
              <a:spcAft>
                <a:spcPts val="0"/>
              </a:spcAft>
              <a:buClr>
                <a:schemeClr val="hlink"/>
              </a:buClr>
              <a:buSzPct val="70000"/>
              <a:buFont typeface="Wingdings" pitchFamily="2" charset="2"/>
              <a:buNone/>
              <a:defRPr/>
            </a:pPr>
            <a:endParaRPr lang="en-US" sz="1600" b="1" u="sng" kern="0" dirty="0">
              <a:effectLst>
                <a:outerShdw blurRad="38100" dist="38100" dir="2700000" algn="tl">
                  <a:srgbClr val="000000"/>
                </a:outerShdw>
              </a:effectLst>
              <a:cs typeface="+mn-cs"/>
            </a:endParaRPr>
          </a:p>
          <a:p>
            <a:pPr fontAlgn="auto">
              <a:lnSpc>
                <a:spcPct val="90000"/>
              </a:lnSpc>
              <a:spcBef>
                <a:spcPct val="20000"/>
              </a:spcBef>
              <a:spcAft>
                <a:spcPts val="0"/>
              </a:spcAft>
              <a:buClr>
                <a:schemeClr val="hlink"/>
              </a:buClr>
              <a:buSzPct val="70000"/>
              <a:buFont typeface="Wingdings" pitchFamily="2" charset="2"/>
              <a:buNone/>
              <a:defRPr/>
            </a:pPr>
            <a:endParaRPr lang="en-US" sz="1600" b="1" u="sng" kern="0" dirty="0">
              <a:effectLst>
                <a:outerShdw blurRad="38100" dist="38100" dir="2700000" algn="tl">
                  <a:srgbClr val="000000"/>
                </a:outerShdw>
              </a:effectLst>
              <a:cs typeface="+mn-cs"/>
            </a:endParaRPr>
          </a:p>
          <a:p>
            <a:pPr fontAlgn="auto">
              <a:lnSpc>
                <a:spcPct val="90000"/>
              </a:lnSpc>
              <a:spcBef>
                <a:spcPct val="20000"/>
              </a:spcBef>
              <a:spcAft>
                <a:spcPts val="0"/>
              </a:spcAft>
              <a:buClr>
                <a:schemeClr val="hlink"/>
              </a:buClr>
              <a:buSzPct val="70000"/>
              <a:buFont typeface="Wingdings" pitchFamily="2" charset="2"/>
              <a:buNone/>
              <a:defRPr/>
            </a:pPr>
            <a:endParaRPr lang="en-US" sz="1600" kern="0" dirty="0">
              <a:effectLst>
                <a:outerShdw blurRad="38100" dist="38100" dir="2700000" algn="tl">
                  <a:srgbClr val="000000"/>
                </a:outerShdw>
              </a:effectLst>
              <a:cs typeface="+mn-cs"/>
            </a:endParaRPr>
          </a:p>
          <a:p>
            <a:pPr fontAlgn="auto">
              <a:lnSpc>
                <a:spcPct val="90000"/>
              </a:lnSpc>
              <a:spcBef>
                <a:spcPct val="20000"/>
              </a:spcBef>
              <a:spcAft>
                <a:spcPts val="0"/>
              </a:spcAft>
              <a:buClr>
                <a:schemeClr val="hlink"/>
              </a:buClr>
              <a:buSzPct val="70000"/>
              <a:buFont typeface="Wingdings" pitchFamily="2" charset="2"/>
              <a:buNone/>
              <a:defRPr/>
            </a:pPr>
            <a:endParaRPr lang="en-US" sz="1600" b="1" u="sng" kern="0" dirty="0">
              <a:effectLst>
                <a:outerShdw blurRad="38100" dist="38100" dir="2700000" algn="tl">
                  <a:srgbClr val="000000"/>
                </a:outerShdw>
              </a:effectLst>
              <a:cs typeface="+mn-cs"/>
            </a:endParaRPr>
          </a:p>
        </p:txBody>
      </p:sp>
      <p:sp>
        <p:nvSpPr>
          <p:cNvPr id="8" name="Rectangle 5"/>
          <p:cNvSpPr txBox="1">
            <a:spLocks noChangeArrowheads="1"/>
          </p:cNvSpPr>
          <p:nvPr/>
        </p:nvSpPr>
        <p:spPr>
          <a:xfrm>
            <a:off x="4343400" y="1524000"/>
            <a:ext cx="4572000" cy="5334000"/>
          </a:xfrm>
          <a:prstGeom prst="rect">
            <a:avLst/>
          </a:prstGeom>
        </p:spPr>
        <p:txBody>
          <a:bodyPr>
            <a:normAutofit/>
          </a:bodyPr>
          <a:lstStyle/>
          <a:p>
            <a:pPr marL="342900" indent="-342900">
              <a:spcBef>
                <a:spcPct val="20000"/>
              </a:spcBef>
              <a:buClr>
                <a:schemeClr val="hlink"/>
              </a:buClr>
              <a:buSzPct val="70000"/>
              <a:buFont typeface="Wingdings" pitchFamily="2" charset="2"/>
              <a:buNone/>
              <a:defRPr/>
            </a:pPr>
            <a:endParaRPr lang="en-US" sz="2100" i="1" dirty="0">
              <a:effectLst>
                <a:outerShdw blurRad="38100" dist="38100" dir="2700000" algn="tl">
                  <a:srgbClr val="1C3264"/>
                </a:outerShdw>
              </a:effectLst>
              <a:latin typeface="Corbel" pitchFamily="34" charset="0"/>
            </a:endParaRPr>
          </a:p>
          <a:p>
            <a:pPr marL="342900" indent="-342900">
              <a:spcBef>
                <a:spcPct val="20000"/>
              </a:spcBef>
              <a:buClr>
                <a:schemeClr val="accent1"/>
              </a:buClr>
              <a:buSzPct val="80000"/>
              <a:buFont typeface="Wingdings" pitchFamily="2" charset="2"/>
              <a:buNone/>
              <a:defRPr/>
            </a:pPr>
            <a:endParaRPr lang="en-US" sz="2100" i="1" dirty="0">
              <a:latin typeface="Corbel" pitchFamily="34" charset="0"/>
            </a:endParaRPr>
          </a:p>
          <a:p>
            <a:pPr marL="342900" indent="-342900">
              <a:lnSpc>
                <a:spcPct val="90000"/>
              </a:lnSpc>
              <a:spcBef>
                <a:spcPct val="20000"/>
              </a:spcBef>
              <a:buClr>
                <a:schemeClr val="accent1"/>
              </a:buClr>
              <a:buSzPct val="80000"/>
              <a:buFont typeface="Wingdings" pitchFamily="2" charset="2"/>
              <a:buNone/>
              <a:defRPr/>
            </a:pPr>
            <a:endParaRPr lang="en-US" sz="1600" dirty="0"/>
          </a:p>
          <a:p>
            <a:pPr marL="342900" indent="-342900">
              <a:lnSpc>
                <a:spcPct val="90000"/>
              </a:lnSpc>
              <a:spcBef>
                <a:spcPct val="20000"/>
              </a:spcBef>
              <a:buClr>
                <a:schemeClr val="accent1"/>
              </a:buClr>
              <a:buSzPct val="80000"/>
              <a:buFont typeface="Wingdings" pitchFamily="2" charset="2"/>
              <a:buNone/>
              <a:defRPr/>
            </a:pPr>
            <a:endParaRPr lang="en-US" sz="1600" dirty="0"/>
          </a:p>
          <a:p>
            <a:pPr marL="342900" indent="-342900">
              <a:lnSpc>
                <a:spcPct val="90000"/>
              </a:lnSpc>
              <a:spcBef>
                <a:spcPct val="20000"/>
              </a:spcBef>
              <a:buClr>
                <a:schemeClr val="accent1"/>
              </a:buClr>
              <a:buSzPct val="80000"/>
              <a:buFont typeface="Wingdings" pitchFamily="2" charset="2"/>
              <a:buNone/>
              <a:defRPr/>
            </a:pPr>
            <a:endParaRPr lang="en-US" sz="1600" dirty="0"/>
          </a:p>
          <a:p>
            <a:pPr marL="342900" indent="-342900">
              <a:lnSpc>
                <a:spcPct val="90000"/>
              </a:lnSpc>
              <a:spcBef>
                <a:spcPct val="20000"/>
              </a:spcBef>
              <a:buClr>
                <a:schemeClr val="accent1"/>
              </a:buClr>
              <a:buSzPct val="80000"/>
              <a:buFont typeface="Wingdings" pitchFamily="2" charset="2"/>
              <a:buNone/>
              <a:defRPr/>
            </a:pPr>
            <a:endParaRPr lang="en-US" sz="1600" b="1" u="sng" dirty="0"/>
          </a:p>
        </p:txBody>
      </p:sp>
      <p:sp>
        <p:nvSpPr>
          <p:cNvPr id="11270" name="Rectangle 1"/>
          <p:cNvSpPr>
            <a:spLocks noChangeArrowheads="1"/>
          </p:cNvSpPr>
          <p:nvPr/>
        </p:nvSpPr>
        <p:spPr bwMode="auto">
          <a:xfrm>
            <a:off x="4724400" y="1524000"/>
            <a:ext cx="4191000" cy="5908675"/>
          </a:xfrm>
          <a:prstGeom prst="rect">
            <a:avLst/>
          </a:prstGeom>
          <a:noFill/>
          <a:ln w="9525">
            <a:noFill/>
            <a:miter lim="800000"/>
            <a:headEnd/>
            <a:tailEnd/>
          </a:ln>
        </p:spPr>
        <p:txBody>
          <a:bodyPr anchor="ctr">
            <a:spAutoFit/>
          </a:bodyPr>
          <a:lstStyle/>
          <a:p>
            <a:pPr defTabSz="914400">
              <a:defRPr/>
            </a:pPr>
            <a:endParaRPr lang="en-US" sz="2400" b="1" dirty="0">
              <a:latin typeface="Arial" pitchFamily="34" charset="0"/>
              <a:ea typeface="PMingLiU" charset="-120"/>
              <a:cs typeface="Arial" pitchFamily="34" charset="0"/>
            </a:endParaRPr>
          </a:p>
          <a:p>
            <a:pPr defTabSz="914400">
              <a:defRPr/>
            </a:pPr>
            <a:endParaRPr lang="en-US" sz="2400" b="1" dirty="0">
              <a:latin typeface="Arial" pitchFamily="34" charset="0"/>
              <a:ea typeface="PMingLiU" charset="-120"/>
              <a:cs typeface="Arial" pitchFamily="34" charset="0"/>
            </a:endParaRPr>
          </a:p>
          <a:p>
            <a:pPr defTabSz="914400">
              <a:defRPr/>
            </a:pPr>
            <a:endParaRPr lang="en-US" sz="2400" b="1" dirty="0">
              <a:latin typeface="Arial" pitchFamily="34" charset="0"/>
              <a:ea typeface="PMingLiU" charset="-120"/>
              <a:cs typeface="Arial" pitchFamily="34" charset="0"/>
            </a:endParaRPr>
          </a:p>
          <a:p>
            <a:pPr defTabSz="914400">
              <a:defRPr/>
            </a:pPr>
            <a:r>
              <a:rPr lang="en-US" sz="2400" b="1" u="sng" dirty="0">
                <a:solidFill>
                  <a:schemeClr val="accent1">
                    <a:lumMod val="60000"/>
                    <a:lumOff val="40000"/>
                  </a:schemeClr>
                </a:solidFill>
                <a:effectLst>
                  <a:outerShdw blurRad="38100" dist="38100" dir="2700000" algn="tl">
                    <a:srgbClr val="000000">
                      <a:alpha val="43137"/>
                    </a:srgbClr>
                  </a:outerShdw>
                </a:effectLst>
                <a:latin typeface="Arial" pitchFamily="34" charset="0"/>
                <a:ea typeface="PMingLiU" charset="-120"/>
                <a:cs typeface="Arial" pitchFamily="34" charset="0"/>
              </a:rPr>
              <a:t>Kinesthetic</a:t>
            </a:r>
            <a:endParaRPr lang="en-US" sz="2400" u="sng" dirty="0">
              <a:solidFill>
                <a:schemeClr val="accent1">
                  <a:lumMod val="60000"/>
                  <a:lumOff val="40000"/>
                </a:schemeClr>
              </a:solidFill>
              <a:effectLst>
                <a:outerShdw blurRad="38100" dist="38100" dir="2700000" algn="tl">
                  <a:srgbClr val="000000">
                    <a:alpha val="43137"/>
                  </a:srgbClr>
                </a:outerShdw>
              </a:effectLst>
              <a:latin typeface="Arial" pitchFamily="34" charset="0"/>
              <a:ea typeface="PMingLiU" charset="-120"/>
              <a:cs typeface="Arial" pitchFamily="34" charset="0"/>
            </a:endParaRPr>
          </a:p>
          <a:p>
            <a:pPr lvl="1" defTabSz="914400" eaLnBrk="0" hangingPunct="0">
              <a:defRPr/>
            </a:pPr>
            <a:r>
              <a:rPr lang="en-US" sz="2400" dirty="0">
                <a:latin typeface="Arial" pitchFamily="34" charset="0"/>
                <a:ea typeface="PMingLiU" charset="-120"/>
                <a:cs typeface="Arial" pitchFamily="34" charset="0"/>
              </a:rPr>
              <a:t>Physical behaviors</a:t>
            </a:r>
            <a:endParaRPr lang="en-US" sz="2400" dirty="0">
              <a:latin typeface="Arial" pitchFamily="34" charset="0"/>
              <a:cs typeface="Arial" pitchFamily="34" charset="0"/>
            </a:endParaRPr>
          </a:p>
          <a:p>
            <a:pPr lvl="1" defTabSz="914400" eaLnBrk="0" hangingPunct="0">
              <a:defRPr/>
            </a:pPr>
            <a:r>
              <a:rPr lang="en-US" sz="2400" dirty="0">
                <a:latin typeface="Arial" pitchFamily="34" charset="0"/>
                <a:ea typeface="PMingLiU" charset="-120"/>
                <a:cs typeface="Arial" pitchFamily="34" charset="0"/>
              </a:rPr>
              <a:t>Writing it over</a:t>
            </a:r>
          </a:p>
          <a:p>
            <a:pPr lvl="1" defTabSz="914400" eaLnBrk="0" hangingPunct="0">
              <a:defRPr/>
            </a:pPr>
            <a:endParaRPr lang="en-US" dirty="0">
              <a:latin typeface="Arial" pitchFamily="34" charset="0"/>
              <a:ea typeface="PMingLiU" charset="-120"/>
              <a:cs typeface="Arial" pitchFamily="34" charset="0"/>
            </a:endParaRPr>
          </a:p>
          <a:p>
            <a:pPr defTabSz="914400">
              <a:defRPr/>
            </a:pPr>
            <a:r>
              <a:rPr lang="en-US" sz="2400" b="1" u="sng" dirty="0">
                <a:solidFill>
                  <a:schemeClr val="accent1">
                    <a:lumMod val="60000"/>
                    <a:lumOff val="40000"/>
                  </a:schemeClr>
                </a:solidFill>
                <a:effectLst>
                  <a:outerShdw blurRad="38100" dist="38100" dir="2700000" algn="tl">
                    <a:srgbClr val="000000">
                      <a:alpha val="43137"/>
                    </a:srgbClr>
                  </a:outerShdw>
                </a:effectLst>
                <a:latin typeface="Arial" pitchFamily="34" charset="0"/>
                <a:cs typeface="Arial" pitchFamily="34" charset="0"/>
              </a:rPr>
              <a:t>Memory aids</a:t>
            </a:r>
            <a:endParaRPr lang="en-US" sz="2400" u="sng" dirty="0">
              <a:solidFill>
                <a:schemeClr val="accent1">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lvl="1" defTabSz="914400">
              <a:defRPr/>
            </a:pPr>
            <a:r>
              <a:rPr lang="en-US" sz="2400" dirty="0">
                <a:latin typeface="Arial" pitchFamily="34" charset="0"/>
                <a:cs typeface="Arial" pitchFamily="34" charset="0"/>
              </a:rPr>
              <a:t>Acronyms</a:t>
            </a:r>
          </a:p>
          <a:p>
            <a:pPr lvl="1" defTabSz="914400">
              <a:defRPr/>
            </a:pPr>
            <a:r>
              <a:rPr lang="en-US" sz="2400" dirty="0">
                <a:latin typeface="Arial" pitchFamily="34" charset="0"/>
                <a:cs typeface="Arial" pitchFamily="34" charset="0"/>
              </a:rPr>
              <a:t>Initials as a vehicle for </a:t>
            </a:r>
            <a:r>
              <a:rPr lang="en-US" sz="2400" dirty="0" smtClean="0">
                <a:latin typeface="Arial" pitchFamily="34" charset="0"/>
                <a:cs typeface="Arial" pitchFamily="34" charset="0"/>
              </a:rPr>
              <a:t>	mnemonics</a:t>
            </a:r>
            <a:endParaRPr lang="en-US" sz="2400" dirty="0">
              <a:latin typeface="Arial" pitchFamily="34" charset="0"/>
              <a:cs typeface="Arial" pitchFamily="34" charset="0"/>
            </a:endParaRPr>
          </a:p>
          <a:p>
            <a:pPr lvl="1" defTabSz="914400">
              <a:defRPr/>
            </a:pPr>
            <a:r>
              <a:rPr lang="en-US" sz="2400" dirty="0">
                <a:latin typeface="Arial" pitchFamily="34" charset="0"/>
                <a:cs typeface="Arial" pitchFamily="34" charset="0"/>
              </a:rPr>
              <a:t>Phrases as memory aids</a:t>
            </a:r>
          </a:p>
          <a:p>
            <a:pPr lvl="1" defTabSz="914400">
              <a:defRPr/>
            </a:pPr>
            <a:r>
              <a:rPr lang="en-US" sz="2400" dirty="0">
                <a:latin typeface="Arial" pitchFamily="34" charset="0"/>
                <a:cs typeface="Arial" pitchFamily="34" charset="0"/>
              </a:rPr>
              <a:t>Phrases as vehicles for </a:t>
            </a:r>
            <a:r>
              <a:rPr lang="en-US" sz="2400" dirty="0" smtClean="0">
                <a:latin typeface="Arial" pitchFamily="34" charset="0"/>
                <a:cs typeface="Arial" pitchFamily="34" charset="0"/>
              </a:rPr>
              <a:t>	syntax</a:t>
            </a:r>
            <a:endParaRPr lang="en-US" sz="2400" dirty="0">
              <a:latin typeface="Arial" pitchFamily="34" charset="0"/>
              <a:cs typeface="Arial" pitchFamily="34" charset="0"/>
            </a:endParaRPr>
          </a:p>
          <a:p>
            <a:pPr lvl="1" defTabSz="914400" eaLnBrk="0" hangingPunct="0">
              <a:defRPr/>
            </a:pPr>
            <a:endParaRPr lang="en-US" sz="2400" dirty="0">
              <a:latin typeface="Arial" pitchFamily="34" charset="0"/>
              <a:cs typeface="Arial" pitchFamily="34" charset="0"/>
            </a:endParaRPr>
          </a:p>
          <a:p>
            <a:pPr defTabSz="914400" eaLnBrk="0" hangingPunct="0">
              <a:defRPr/>
            </a:pPr>
            <a:endParaRPr lang="en-US" sz="2400" dirty="0">
              <a:latin typeface="Arial" pitchFamily="34" charset="0"/>
              <a:cs typeface="Arial" pitchFamily="34" charset="0"/>
            </a:endParaRPr>
          </a:p>
        </p:txBody>
      </p:sp>
      <p:sp>
        <p:nvSpPr>
          <p:cNvPr id="11271" name="Rectangle 8"/>
          <p:cNvSpPr>
            <a:spLocks noChangeArrowheads="1"/>
          </p:cNvSpPr>
          <p:nvPr/>
        </p:nvSpPr>
        <p:spPr bwMode="auto">
          <a:xfrm>
            <a:off x="4724400" y="1489075"/>
            <a:ext cx="4572000" cy="831850"/>
          </a:xfrm>
          <a:prstGeom prst="rect">
            <a:avLst/>
          </a:prstGeom>
          <a:noFill/>
          <a:ln w="9525">
            <a:noFill/>
            <a:miter lim="800000"/>
            <a:headEnd/>
            <a:tailEnd/>
          </a:ln>
        </p:spPr>
        <p:txBody>
          <a:bodyPr>
            <a:spAutoFit/>
          </a:bodyPr>
          <a:lstStyle/>
          <a:p>
            <a:pPr lvl="1"/>
            <a:r>
              <a:rPr lang="en-US" sz="2400" dirty="0"/>
              <a:t>Quasi-math formulas</a:t>
            </a:r>
          </a:p>
          <a:p>
            <a:pPr lvl="1"/>
            <a:r>
              <a:rPr lang="en-US" sz="2400" dirty="0"/>
              <a:t>Quick grammar references</a:t>
            </a:r>
          </a:p>
        </p:txBody>
      </p:sp>
      <p:sp>
        <p:nvSpPr>
          <p:cNvPr id="9" name="7-Point Star 8">
            <a:hlinkClick r:id="rId3" action="ppaction://hlinkfile"/>
          </p:cNvPr>
          <p:cNvSpPr/>
          <p:nvPr/>
        </p:nvSpPr>
        <p:spPr>
          <a:xfrm>
            <a:off x="8534400" y="6051550"/>
            <a:ext cx="304800" cy="304800"/>
          </a:xfrm>
          <a:prstGeom prst="star7">
            <a:avLst/>
          </a:prstGeom>
          <a:solidFill>
            <a:schemeClr val="tx1">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71">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7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70">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270">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70">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70">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270">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270">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270">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27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00012"/>
            <a:ext cx="3581400" cy="6757988"/>
          </a:xfrm>
        </p:spPr>
        <p:txBody>
          <a:bodyPr/>
          <a:lstStyle/>
          <a:p>
            <a:pPr eaLnBrk="1" hangingPunct="1">
              <a:buFont typeface="Arial" pitchFamily="34" charset="0"/>
              <a:buChar char="•"/>
              <a:defRPr/>
            </a:pPr>
            <a:r>
              <a:rPr lang="en-US" b="1" u="sng" dirty="0" smtClean="0">
                <a:solidFill>
                  <a:schemeClr val="accent1">
                    <a:lumMod val="60000"/>
                    <a:lumOff val="40000"/>
                  </a:schemeClr>
                </a:solidFill>
                <a:effectLst>
                  <a:outerShdw blurRad="38100" dist="38100" dir="2700000" algn="tl">
                    <a:srgbClr val="000000">
                      <a:alpha val="43137"/>
                    </a:srgbClr>
                  </a:outerShdw>
                </a:effectLst>
              </a:rPr>
              <a:t>Cognitive</a:t>
            </a:r>
            <a:endParaRPr lang="en-US" u="sng" dirty="0" smtClean="0">
              <a:solidFill>
                <a:schemeClr val="accent1">
                  <a:lumMod val="60000"/>
                  <a:lumOff val="40000"/>
                </a:schemeClr>
              </a:solidFill>
              <a:effectLst>
                <a:outerShdw blurRad="38100" dist="38100" dir="2700000" algn="tl">
                  <a:srgbClr val="000000">
                    <a:alpha val="43137"/>
                  </a:srgbClr>
                </a:outerShdw>
              </a:effectLst>
            </a:endParaRPr>
          </a:p>
          <a:p>
            <a:pPr lvl="1" eaLnBrk="1" hangingPunct="1">
              <a:buFont typeface="Arial" pitchFamily="34" charset="0"/>
              <a:buChar char="–"/>
              <a:defRPr/>
            </a:pPr>
            <a:r>
              <a:rPr lang="en-US" dirty="0" smtClean="0"/>
              <a:t>English sentences with Spanish syntax</a:t>
            </a:r>
          </a:p>
          <a:p>
            <a:pPr lvl="1" eaLnBrk="1" hangingPunct="1">
              <a:buFont typeface="Arial" pitchFamily="34" charset="0"/>
              <a:buChar char="–"/>
              <a:defRPr/>
            </a:pPr>
            <a:r>
              <a:rPr lang="en-US" dirty="0" smtClean="0"/>
              <a:t>English sentences with Spanish words inserted</a:t>
            </a:r>
          </a:p>
          <a:p>
            <a:pPr lvl="1" eaLnBrk="1" hangingPunct="1">
              <a:buFont typeface="Arial" pitchFamily="34" charset="0"/>
              <a:buChar char="–"/>
              <a:defRPr/>
            </a:pPr>
            <a:r>
              <a:rPr lang="en-US" dirty="0" smtClean="0"/>
              <a:t>Focusing on meaning</a:t>
            </a:r>
          </a:p>
          <a:p>
            <a:pPr lvl="1" eaLnBrk="1" hangingPunct="1">
              <a:buFont typeface="Arial" pitchFamily="34" charset="0"/>
              <a:buChar char="–"/>
              <a:defRPr/>
            </a:pPr>
            <a:r>
              <a:rPr lang="en-US" dirty="0" smtClean="0"/>
              <a:t>Learning materials as a chunk</a:t>
            </a:r>
          </a:p>
          <a:p>
            <a:pPr lvl="1" eaLnBrk="1" hangingPunct="1">
              <a:buFont typeface="Arial" pitchFamily="34" charset="0"/>
              <a:buChar char="–"/>
              <a:defRPr/>
            </a:pPr>
            <a:r>
              <a:rPr lang="en-US" dirty="0" smtClean="0"/>
              <a:t>Learning grammar by explaining it to others</a:t>
            </a:r>
          </a:p>
          <a:p>
            <a:pPr eaLnBrk="1" hangingPunct="1">
              <a:buFont typeface="Arial" pitchFamily="34" charset="0"/>
              <a:buChar char="•"/>
              <a:defRPr/>
            </a:pPr>
            <a:endParaRPr lang="en-US" dirty="0" smtClean="0"/>
          </a:p>
        </p:txBody>
      </p:sp>
      <p:sp>
        <p:nvSpPr>
          <p:cNvPr id="4" name="Content Placeholder 3"/>
          <p:cNvSpPr>
            <a:spLocks noGrp="1"/>
          </p:cNvSpPr>
          <p:nvPr>
            <p:ph sz="half" idx="2"/>
          </p:nvPr>
        </p:nvSpPr>
        <p:spPr>
          <a:xfrm>
            <a:off x="4953000" y="228600"/>
            <a:ext cx="4191000" cy="4054475"/>
          </a:xfrm>
        </p:spPr>
        <p:txBody>
          <a:bodyPr rtlCol="0">
            <a:noAutofit/>
          </a:bodyPr>
          <a:lstStyle/>
          <a:p>
            <a:pPr eaLnBrk="1" fontAlgn="auto" hangingPunct="1">
              <a:spcAft>
                <a:spcPts val="0"/>
              </a:spcAft>
              <a:buFont typeface="Arial" pitchFamily="34" charset="0"/>
              <a:buChar char="•"/>
              <a:defRPr/>
            </a:pPr>
            <a:endParaRPr lang="en-US" sz="1600" b="1" dirty="0" smtClean="0"/>
          </a:p>
          <a:p>
            <a:pPr eaLnBrk="1" fontAlgn="auto" hangingPunct="1">
              <a:spcAft>
                <a:spcPts val="0"/>
              </a:spcAft>
              <a:buFont typeface="Arial" pitchFamily="34" charset="0"/>
              <a:buChar char="•"/>
              <a:defRPr/>
            </a:pPr>
            <a:endParaRPr lang="en-US" sz="1600" b="1" dirty="0" smtClean="0"/>
          </a:p>
          <a:p>
            <a:pPr lvl="1" eaLnBrk="1" fontAlgn="auto" hangingPunct="1">
              <a:spcAft>
                <a:spcPts val="0"/>
              </a:spcAft>
              <a:buClr>
                <a:schemeClr val="tx1"/>
              </a:buClr>
              <a:buFont typeface="Arial" pitchFamily="34" charset="0"/>
              <a:buChar char="–"/>
              <a:defRPr/>
            </a:pPr>
            <a:r>
              <a:rPr lang="en-US" dirty="0" smtClean="0"/>
              <a:t>Using archetypal sentences</a:t>
            </a:r>
          </a:p>
          <a:p>
            <a:pPr lvl="1" eaLnBrk="1" fontAlgn="auto" hangingPunct="1">
              <a:spcAft>
                <a:spcPts val="0"/>
              </a:spcAft>
              <a:buClr>
                <a:schemeClr val="tx1"/>
              </a:buClr>
              <a:buFont typeface="Arial" pitchFamily="34" charset="0"/>
              <a:buChar char="–"/>
              <a:defRPr/>
            </a:pPr>
            <a:r>
              <a:rPr lang="en-US" dirty="0" smtClean="0"/>
              <a:t>Using L1 to keep forms and functions straight</a:t>
            </a:r>
            <a:endParaRPr lang="en-US" sz="1600" b="1" dirty="0" smtClean="0"/>
          </a:p>
          <a:p>
            <a:pPr eaLnBrk="1" fontAlgn="auto" hangingPunct="1">
              <a:spcAft>
                <a:spcPts val="0"/>
              </a:spcAft>
              <a:buClr>
                <a:schemeClr val="tx1"/>
              </a:buClr>
              <a:buFont typeface="Arial" pitchFamily="34" charset="0"/>
              <a:buChar char="•"/>
              <a:defRPr/>
            </a:pPr>
            <a:r>
              <a:rPr lang="en-US" b="1" u="sng" dirty="0" smtClean="0">
                <a:solidFill>
                  <a:schemeClr val="accent1">
                    <a:lumMod val="60000"/>
                    <a:lumOff val="40000"/>
                  </a:schemeClr>
                </a:solidFill>
                <a:effectLst>
                  <a:outerShdw blurRad="38100" dist="38100" dir="2700000" algn="tl">
                    <a:srgbClr val="000000">
                      <a:alpha val="43137"/>
                    </a:srgbClr>
                  </a:outerShdw>
                </a:effectLst>
              </a:rPr>
              <a:t>Context-based</a:t>
            </a:r>
            <a:endParaRPr lang="en-US" u="sng" dirty="0" smtClean="0">
              <a:solidFill>
                <a:schemeClr val="accent1">
                  <a:lumMod val="60000"/>
                  <a:lumOff val="40000"/>
                </a:schemeClr>
              </a:solidFill>
              <a:effectLst>
                <a:outerShdw blurRad="38100" dist="38100" dir="2700000" algn="tl">
                  <a:srgbClr val="000000">
                    <a:alpha val="43137"/>
                  </a:srgbClr>
                </a:outerShdw>
              </a:effectLst>
            </a:endParaRPr>
          </a:p>
          <a:p>
            <a:pPr lvl="1" eaLnBrk="1" fontAlgn="auto" hangingPunct="1">
              <a:spcAft>
                <a:spcPts val="0"/>
              </a:spcAft>
              <a:buClr>
                <a:schemeClr val="tx1"/>
              </a:buClr>
              <a:buFont typeface="Arial" pitchFamily="34" charset="0"/>
              <a:buChar char="–"/>
              <a:defRPr/>
            </a:pPr>
            <a:r>
              <a:rPr lang="en-US" dirty="0" smtClean="0"/>
              <a:t>Making associations</a:t>
            </a:r>
          </a:p>
          <a:p>
            <a:pPr lvl="1" eaLnBrk="1" fontAlgn="auto" hangingPunct="1">
              <a:spcAft>
                <a:spcPts val="0"/>
              </a:spcAft>
              <a:buClr>
                <a:schemeClr val="tx1"/>
              </a:buClr>
              <a:buFont typeface="Arial" pitchFamily="34" charset="0"/>
              <a:buChar char="–"/>
              <a:defRPr/>
            </a:pPr>
            <a:r>
              <a:rPr lang="en-US" dirty="0" smtClean="0"/>
              <a:t>Observing use of the form in context</a:t>
            </a:r>
          </a:p>
          <a:p>
            <a:pPr eaLnBrk="1" fontAlgn="auto" hangingPunct="1">
              <a:spcAft>
                <a:spcPts val="0"/>
              </a:spcAft>
              <a:buClr>
                <a:schemeClr val="tx1"/>
              </a:buClr>
              <a:buFont typeface="Arial" pitchFamily="34" charset="0"/>
              <a:buChar char="•"/>
              <a:defRPr/>
            </a:pPr>
            <a:r>
              <a:rPr lang="en-US" b="1" u="sng" dirty="0" smtClean="0">
                <a:solidFill>
                  <a:schemeClr val="accent1">
                    <a:lumMod val="60000"/>
                    <a:lumOff val="40000"/>
                  </a:schemeClr>
                </a:solidFill>
                <a:effectLst>
                  <a:outerShdw blurRad="38100" dist="38100" dir="2700000" algn="tl">
                    <a:srgbClr val="000000">
                      <a:alpha val="43137"/>
                    </a:srgbClr>
                  </a:outerShdw>
                </a:effectLst>
              </a:rPr>
              <a:t>Other</a:t>
            </a:r>
            <a:endParaRPr lang="en-US" u="sng" dirty="0" smtClean="0">
              <a:solidFill>
                <a:schemeClr val="accent1">
                  <a:lumMod val="60000"/>
                  <a:lumOff val="40000"/>
                </a:schemeClr>
              </a:solidFill>
              <a:effectLst>
                <a:outerShdw blurRad="38100" dist="38100" dir="2700000" algn="tl">
                  <a:srgbClr val="000000">
                    <a:alpha val="43137"/>
                  </a:srgbClr>
                </a:outerShdw>
              </a:effectLst>
            </a:endParaRPr>
          </a:p>
          <a:p>
            <a:pPr lvl="1" eaLnBrk="1" fontAlgn="auto" hangingPunct="1">
              <a:spcAft>
                <a:spcPts val="0"/>
              </a:spcAft>
              <a:buClr>
                <a:schemeClr val="tx1"/>
              </a:buClr>
              <a:buFont typeface="Arial" pitchFamily="34" charset="0"/>
              <a:buChar char="–"/>
              <a:defRPr/>
            </a:pPr>
            <a:r>
              <a:rPr lang="en-US" dirty="0" smtClean="0"/>
              <a:t>Avoiding avoidance</a:t>
            </a:r>
          </a:p>
          <a:p>
            <a:pPr lvl="1" eaLnBrk="1" fontAlgn="auto" hangingPunct="1">
              <a:spcAft>
                <a:spcPts val="0"/>
              </a:spcAft>
              <a:buClr>
                <a:schemeClr val="tx1"/>
              </a:buClr>
              <a:buFont typeface="Arial" pitchFamily="34" charset="0"/>
              <a:buChar char="–"/>
              <a:defRPr/>
            </a:pPr>
            <a:r>
              <a:rPr lang="en-US" dirty="0" smtClean="0"/>
              <a:t>Combining perceptual modes</a:t>
            </a:r>
          </a:p>
          <a:p>
            <a:pPr eaLnBrk="1" fontAlgn="auto" hangingPunct="1">
              <a:spcAft>
                <a:spcPts val="0"/>
              </a:spcAft>
              <a:buFont typeface="Wingdings 2" pitchFamily="18" charset="2"/>
              <a:buNone/>
              <a:defRPr/>
            </a:pPr>
            <a:r>
              <a:rPr lang="en-US" dirty="0" smtClean="0"/>
              <a:t> </a:t>
            </a:r>
          </a:p>
          <a:p>
            <a:pPr lvl="1" eaLnBrk="1" fontAlgn="auto" hangingPunct="1">
              <a:spcAft>
                <a:spcPts val="0"/>
              </a:spcAft>
              <a:buClr>
                <a:schemeClr val="tx1">
                  <a:lumMod val="65000"/>
                </a:schemeClr>
              </a:buClr>
              <a:buFont typeface="Arial" pitchFamily="34" charset="0"/>
              <a:buChar char="–"/>
              <a:defRPr/>
            </a:pPr>
            <a:endParaRPr lang="en-US" sz="1600" dirty="0" smtClean="0"/>
          </a:p>
          <a:p>
            <a:pPr marL="231775" eaLnBrk="1" fontAlgn="auto" hangingPunct="1">
              <a:spcAft>
                <a:spcPts val="0"/>
              </a:spcAft>
              <a:buClr>
                <a:schemeClr val="hlink"/>
              </a:buClr>
              <a:buSzPct val="70000"/>
              <a:buFont typeface="Wingdings 2" pitchFamily="18" charset="2"/>
              <a:buNone/>
              <a:defRPr/>
            </a:pPr>
            <a:endParaRPr lang="en-US" sz="1600" dirty="0"/>
          </a:p>
        </p:txBody>
      </p:sp>
      <p:sp>
        <p:nvSpPr>
          <p:cNvPr id="5" name="Slide Number Placeholder 4"/>
          <p:cNvSpPr>
            <a:spLocks noGrp="1"/>
          </p:cNvSpPr>
          <p:nvPr>
            <p:ph type="sldNum" sz="quarter" idx="12"/>
          </p:nvPr>
        </p:nvSpPr>
        <p:spPr/>
        <p:txBody>
          <a:bodyPr/>
          <a:lstStyle/>
          <a:p>
            <a:pPr>
              <a:defRPr/>
            </a:pPr>
            <a:fld id="{57AD29B8-6EEF-4C6D-B836-20C1B047D837}" type="slidenum">
              <a:rPr lang="en-US"/>
              <a:pPr>
                <a:defRPr/>
              </a:pPr>
              <a:t>11</a:t>
            </a:fld>
            <a:endParaRPr lang="en-US" dirty="0"/>
          </a:p>
        </p:txBody>
      </p:sp>
      <p:pic>
        <p:nvPicPr>
          <p:cNvPr id="12294" name="Picture 9"/>
          <p:cNvPicPr>
            <a:picLocks noChangeAspect="1" noChangeArrowheads="1"/>
          </p:cNvPicPr>
          <p:nvPr/>
        </p:nvPicPr>
        <p:blipFill>
          <a:blip r:embed="rId3"/>
          <a:srcRect/>
          <a:stretch>
            <a:fillRect/>
          </a:stretch>
        </p:blipFill>
        <p:spPr bwMode="auto">
          <a:xfrm>
            <a:off x="3238500" y="457201"/>
            <a:ext cx="2171700" cy="1676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8" presetClass="entr" presetSubtype="16" fill="hold" nodeType="withEffect">
                                  <p:stCondLst>
                                    <p:cond delay="0"/>
                                  </p:stCondLst>
                                  <p:childTnLst>
                                    <p:set>
                                      <p:cBhvr>
                                        <p:cTn id="22" dur="1" fill="hold">
                                          <p:stCondLst>
                                            <p:cond delay="0"/>
                                          </p:stCondLst>
                                        </p:cTn>
                                        <p:tgtEl>
                                          <p:spTgt spid="12294"/>
                                        </p:tgtEl>
                                        <p:attrNameLst>
                                          <p:attrName>style.visibility</p:attrName>
                                        </p:attrNameLst>
                                      </p:cBhvr>
                                      <p:to>
                                        <p:strVal val="visible"/>
                                      </p:to>
                                    </p:set>
                                    <p:animEffect transition="in" filter="diamond(in)">
                                      <p:cBhvr>
                                        <p:cTn id="23" dur="2000"/>
                                        <p:tgtEl>
                                          <p:spTgt spid="1229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990600"/>
          </a:xfrm>
        </p:spPr>
        <p:txBody>
          <a:bodyPr rtlCol="0">
            <a:normAutofit/>
          </a:bodyPr>
          <a:lstStyle/>
          <a:p>
            <a:pPr eaLnBrk="1" fontAlgn="auto" hangingPunct="1">
              <a:spcAft>
                <a:spcPts val="0"/>
              </a:spcAft>
              <a:defRPr/>
            </a:pPr>
            <a:r>
              <a:rPr lang="en-US" sz="4000" b="1" dirty="0" smtClean="0">
                <a:solidFill>
                  <a:schemeClr val="tx2">
                    <a:lumMod val="90000"/>
                  </a:schemeClr>
                </a:solidFill>
              </a:rPr>
              <a:t>Examples from the Website</a:t>
            </a:r>
            <a:endParaRPr lang="en-US" sz="4000" b="1" dirty="0">
              <a:solidFill>
                <a:schemeClr val="tx2">
                  <a:lumMod val="90000"/>
                </a:schemeClr>
              </a:solidFill>
            </a:endParaRPr>
          </a:p>
        </p:txBody>
      </p:sp>
      <p:sp>
        <p:nvSpPr>
          <p:cNvPr id="5" name="Slide Number Placeholder 4"/>
          <p:cNvSpPr>
            <a:spLocks noGrp="1"/>
          </p:cNvSpPr>
          <p:nvPr>
            <p:ph type="sldNum" sz="quarter" idx="12"/>
          </p:nvPr>
        </p:nvSpPr>
        <p:spPr/>
        <p:txBody>
          <a:bodyPr/>
          <a:lstStyle/>
          <a:p>
            <a:pPr>
              <a:defRPr/>
            </a:pPr>
            <a:fld id="{530BF42E-5DA0-49FB-992E-FC9417F066CD}" type="slidenum">
              <a:rPr lang="en-US"/>
              <a:pPr>
                <a:defRPr/>
              </a:pPr>
              <a:t>12</a:t>
            </a:fld>
            <a:endParaRPr lang="en-US" dirty="0"/>
          </a:p>
        </p:txBody>
      </p:sp>
      <p:pic>
        <p:nvPicPr>
          <p:cNvPr id="7170" name="Picture 58"/>
          <p:cNvPicPr>
            <a:picLocks noChangeAspect="1" noChangeArrowheads="1"/>
          </p:cNvPicPr>
          <p:nvPr/>
        </p:nvPicPr>
        <p:blipFill>
          <a:blip r:embed="rId3"/>
          <a:srcRect/>
          <a:stretch>
            <a:fillRect/>
          </a:stretch>
        </p:blipFill>
        <p:spPr bwMode="auto">
          <a:xfrm>
            <a:off x="3733800" y="4075113"/>
            <a:ext cx="1762125" cy="2646362"/>
          </a:xfrm>
          <a:prstGeom prst="rect">
            <a:avLst/>
          </a:prstGeom>
          <a:noFill/>
          <a:ln w="9525">
            <a:noFill/>
            <a:miter lim="800000"/>
            <a:headEnd/>
            <a:tailEnd/>
          </a:ln>
        </p:spPr>
      </p:pic>
      <p:sp>
        <p:nvSpPr>
          <p:cNvPr id="9" name="Cloud Callout 8"/>
          <p:cNvSpPr/>
          <p:nvPr/>
        </p:nvSpPr>
        <p:spPr>
          <a:xfrm>
            <a:off x="1905000" y="990600"/>
            <a:ext cx="5410200" cy="2514600"/>
          </a:xfrm>
          <a:prstGeom prst="cloudCallout">
            <a:avLst>
              <a:gd name="adj1" fmla="val 7062"/>
              <a:gd name="adj2" fmla="val 71004"/>
            </a:avLst>
          </a:prstGeom>
          <a:solidFill>
            <a:schemeClr val="accent5">
              <a:lumMod val="50000"/>
            </a:schemeClr>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spc="50" dirty="0">
                <a:ln w="12700" cmpd="sng">
                  <a:solidFill>
                    <a:schemeClr val="accent6">
                      <a:satMod val="120000"/>
                      <a:shade val="80000"/>
                    </a:schemeClr>
                  </a:solidFill>
                  <a:prstDash val="solid"/>
                </a:ln>
                <a:solidFill>
                  <a:schemeClr val="accent4"/>
                </a:solidFill>
                <a:effectLst>
                  <a:glow rad="139700">
                    <a:schemeClr val="accent6">
                      <a:satMod val="175000"/>
                      <a:alpha val="40000"/>
                    </a:schemeClr>
                  </a:glow>
                  <a:outerShdw blurRad="38100" dist="38100" dir="2700000" algn="tl">
                    <a:srgbClr val="000000">
                      <a:alpha val="43137"/>
                    </a:srgbClr>
                  </a:outerShdw>
                </a:effectLst>
              </a:rPr>
              <a:t>I need a strategy</a:t>
            </a:r>
          </a:p>
          <a:p>
            <a:pPr algn="ctr" fontAlgn="auto">
              <a:spcBef>
                <a:spcPts val="0"/>
              </a:spcBef>
              <a:spcAft>
                <a:spcPts val="0"/>
              </a:spcAft>
              <a:defRPr/>
            </a:pPr>
            <a:r>
              <a:rPr lang="en-US" sz="2800" b="1" spc="50" dirty="0">
                <a:ln w="12700" cmpd="sng">
                  <a:solidFill>
                    <a:schemeClr val="accent6">
                      <a:satMod val="120000"/>
                      <a:shade val="80000"/>
                    </a:schemeClr>
                  </a:solidFill>
                  <a:prstDash val="solid"/>
                </a:ln>
                <a:solidFill>
                  <a:schemeClr val="accent4"/>
                </a:solidFill>
                <a:effectLst>
                  <a:glow rad="139700">
                    <a:schemeClr val="accent6">
                      <a:satMod val="175000"/>
                      <a:alpha val="40000"/>
                    </a:schemeClr>
                  </a:glow>
                  <a:outerShdw blurRad="38100" dist="38100" dir="2700000" algn="tl">
                    <a:srgbClr val="000000">
                      <a:alpha val="43137"/>
                    </a:srgbClr>
                  </a:outerShdw>
                </a:effectLst>
              </a:rPr>
              <a:t>for a particular  grammar form.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rtlCol="0">
            <a:normAutofit/>
          </a:bodyPr>
          <a:lstStyle/>
          <a:p>
            <a:pPr eaLnBrk="1" fontAlgn="auto" hangingPunct="1">
              <a:spcAft>
                <a:spcPts val="0"/>
              </a:spcAft>
              <a:defRPr/>
            </a:pPr>
            <a:r>
              <a:rPr lang="en-US" sz="3600" b="1" i="1" spc="50" dirty="0" smtClean="0">
                <a:ln w="12700" cmpd="sng">
                  <a:solidFill>
                    <a:schemeClr val="accent6">
                      <a:satMod val="120000"/>
                      <a:shade val="80000"/>
                    </a:schemeClr>
                  </a:solidFill>
                  <a:prstDash val="solid"/>
                </a:ln>
                <a:solidFill>
                  <a:schemeClr val="accent4"/>
                </a:solidFill>
                <a:effectLst>
                  <a:glow rad="101600">
                    <a:schemeClr val="accent4">
                      <a:satMod val="175000"/>
                      <a:alpha val="40000"/>
                    </a:schemeClr>
                  </a:glow>
                </a:effectLst>
              </a:rPr>
              <a:t>Ser </a:t>
            </a:r>
            <a:r>
              <a:rPr lang="en-US" sz="3600" b="1" spc="50" dirty="0" smtClean="0">
                <a:ln w="12700" cmpd="sng">
                  <a:solidFill>
                    <a:schemeClr val="accent6">
                      <a:satMod val="120000"/>
                      <a:shade val="80000"/>
                    </a:schemeClr>
                  </a:solidFill>
                  <a:prstDash val="solid"/>
                </a:ln>
                <a:solidFill>
                  <a:schemeClr val="accent4"/>
                </a:solidFill>
                <a:effectLst>
                  <a:glow rad="101600">
                    <a:schemeClr val="accent4">
                      <a:satMod val="175000"/>
                      <a:alpha val="40000"/>
                    </a:schemeClr>
                  </a:glow>
                </a:effectLst>
              </a:rPr>
              <a:t>and </a:t>
            </a:r>
            <a:r>
              <a:rPr lang="en-US" sz="3600" b="1" i="1" spc="50" dirty="0" smtClean="0">
                <a:ln w="12700" cmpd="sng">
                  <a:solidFill>
                    <a:schemeClr val="accent6">
                      <a:satMod val="120000"/>
                      <a:shade val="80000"/>
                    </a:schemeClr>
                  </a:solidFill>
                  <a:prstDash val="solid"/>
                </a:ln>
                <a:solidFill>
                  <a:schemeClr val="accent4"/>
                </a:solidFill>
                <a:effectLst>
                  <a:glow rad="101600">
                    <a:schemeClr val="accent4">
                      <a:satMod val="175000"/>
                      <a:alpha val="40000"/>
                    </a:schemeClr>
                  </a:glow>
                </a:effectLst>
              </a:rPr>
              <a:t>estar</a:t>
            </a:r>
            <a:r>
              <a:rPr lang="en-US" sz="3600" b="1" spc="50" dirty="0" smtClean="0">
                <a:ln w="12700" cmpd="sng">
                  <a:solidFill>
                    <a:schemeClr val="accent6">
                      <a:satMod val="120000"/>
                      <a:shade val="80000"/>
                    </a:schemeClr>
                  </a:solidFill>
                  <a:prstDash val="solid"/>
                </a:ln>
                <a:solidFill>
                  <a:schemeClr val="accent4"/>
                </a:solidFill>
                <a:effectLst>
                  <a:glow rad="101600">
                    <a:schemeClr val="accent4">
                      <a:satMod val="175000"/>
                      <a:alpha val="40000"/>
                    </a:schemeClr>
                  </a:glow>
                </a:effectLst>
              </a:rPr>
              <a:t/>
            </a:r>
            <a:br>
              <a:rPr lang="en-US" sz="3600" b="1" spc="50" dirty="0" smtClean="0">
                <a:ln w="12700" cmpd="sng">
                  <a:solidFill>
                    <a:schemeClr val="accent6">
                      <a:satMod val="120000"/>
                      <a:shade val="80000"/>
                    </a:schemeClr>
                  </a:solidFill>
                  <a:prstDash val="solid"/>
                </a:ln>
                <a:solidFill>
                  <a:schemeClr val="accent4"/>
                </a:solidFill>
                <a:effectLst>
                  <a:glow rad="101600">
                    <a:schemeClr val="accent4">
                      <a:satMod val="175000"/>
                      <a:alpha val="40000"/>
                    </a:schemeClr>
                  </a:glow>
                </a:effectLst>
              </a:rPr>
            </a:br>
            <a:r>
              <a:rPr lang="en-US" sz="2000" b="1" spc="50" dirty="0" smtClean="0">
                <a:ln w="12700" cmpd="sng">
                  <a:solidFill>
                    <a:schemeClr val="accent6">
                      <a:satMod val="120000"/>
                      <a:shade val="80000"/>
                    </a:schemeClr>
                  </a:solidFill>
                  <a:prstDash val="solid"/>
                </a:ln>
                <a:solidFill>
                  <a:schemeClr val="accent4"/>
                </a:solidFill>
                <a:effectLst>
                  <a:glow rad="101600">
                    <a:schemeClr val="accent4">
                      <a:satMod val="175000"/>
                      <a:alpha val="40000"/>
                    </a:schemeClr>
                  </a:glow>
                </a:effectLst>
              </a:rPr>
              <a:t>(Main page)</a:t>
            </a:r>
            <a:endParaRPr lang="en-US" sz="2000" b="1" spc="50" dirty="0">
              <a:ln w="12700" cmpd="sng">
                <a:solidFill>
                  <a:schemeClr val="accent6">
                    <a:satMod val="120000"/>
                    <a:shade val="80000"/>
                  </a:schemeClr>
                </a:solidFill>
                <a:prstDash val="solid"/>
              </a:ln>
              <a:solidFill>
                <a:schemeClr val="accent4"/>
              </a:solidFill>
              <a:effectLst>
                <a:glow rad="101600">
                  <a:schemeClr val="accent4">
                    <a:satMod val="175000"/>
                    <a:alpha val="40000"/>
                  </a:schemeClr>
                </a:glow>
              </a:effectLst>
            </a:endParaRPr>
          </a:p>
        </p:txBody>
      </p:sp>
      <p:sp>
        <p:nvSpPr>
          <p:cNvPr id="3" name="Content Placeholder 2"/>
          <p:cNvSpPr>
            <a:spLocks noGrp="1"/>
          </p:cNvSpPr>
          <p:nvPr>
            <p:ph idx="1"/>
          </p:nvPr>
        </p:nvSpPr>
        <p:spPr>
          <a:xfrm>
            <a:off x="304800" y="1371600"/>
            <a:ext cx="8458200" cy="5486400"/>
          </a:xfrm>
        </p:spPr>
        <p:txBody>
          <a:bodyPr rtlCol="0">
            <a:normAutofit fontScale="92500" lnSpcReduction="20000"/>
          </a:bodyPr>
          <a:lstStyle/>
          <a:p>
            <a:pPr marL="0" indent="0">
              <a:buNone/>
            </a:pPr>
            <a:r>
              <a:rPr lang="en-US" sz="2300" dirty="0" smtClean="0"/>
              <a:t>As a learner and user of Spanish, you need to deal with two main </a:t>
            </a:r>
            <a:r>
              <a:rPr lang="en-US" sz="2300" u="sng" dirty="0" smtClean="0"/>
              <a:t>verbs</a:t>
            </a:r>
            <a:r>
              <a:rPr lang="en-US" sz="2300" dirty="0" smtClean="0"/>
              <a:t> used to express the English verb 'to be‘ – </a:t>
            </a:r>
            <a:r>
              <a:rPr lang="en-US" sz="2300" i="1" dirty="0" smtClean="0"/>
              <a:t>ser</a:t>
            </a:r>
            <a:r>
              <a:rPr lang="en-US" sz="2300" dirty="0" smtClean="0"/>
              <a:t> and </a:t>
            </a:r>
            <a:r>
              <a:rPr lang="en-US" sz="2300" i="1" dirty="0" smtClean="0"/>
              <a:t>estar</a:t>
            </a:r>
            <a:r>
              <a:rPr lang="en-US" sz="2300" dirty="0" smtClean="0"/>
              <a:t>.  As you have probably discovered, deciding whether to use one form or the other can be a challenge.  </a:t>
            </a:r>
          </a:p>
          <a:p>
            <a:pPr marL="0" indent="0">
              <a:buNone/>
            </a:pPr>
            <a:r>
              <a:rPr lang="en-US" sz="2300" dirty="0" smtClean="0"/>
              <a:t>The following strategies have proven useful for many beginning learners.  </a:t>
            </a:r>
          </a:p>
          <a:p>
            <a:pPr marL="0" indent="0">
              <a:buNone/>
            </a:pPr>
            <a:endParaRPr lang="en-US" sz="2300" dirty="0" smtClean="0"/>
          </a:p>
          <a:p>
            <a:r>
              <a:rPr lang="en-US" sz="2300" b="1" dirty="0" smtClean="0"/>
              <a:t>When to use </a:t>
            </a:r>
            <a:r>
              <a:rPr lang="en-US" sz="2300" b="1" i="1" dirty="0" smtClean="0"/>
              <a:t>ser</a:t>
            </a:r>
            <a:r>
              <a:rPr lang="en-US" sz="2300" b="1" dirty="0" smtClean="0"/>
              <a:t> and </a:t>
            </a:r>
            <a:r>
              <a:rPr lang="en-US" sz="2300" b="1" i="1" dirty="0" smtClean="0"/>
              <a:t>estar</a:t>
            </a:r>
          </a:p>
          <a:p>
            <a:pPr>
              <a:buNone/>
            </a:pPr>
            <a:r>
              <a:rPr lang="en-US" sz="2300" b="1" i="1" dirty="0" smtClean="0"/>
              <a:t>	</a:t>
            </a:r>
            <a:r>
              <a:rPr lang="en-US" sz="2300" u="sng" dirty="0" smtClean="0"/>
              <a:t>Acronyms for the basic differences</a:t>
            </a:r>
          </a:p>
          <a:p>
            <a:pPr>
              <a:buNone/>
            </a:pPr>
            <a:r>
              <a:rPr lang="en-US" sz="2300" b="1" dirty="0" smtClean="0"/>
              <a:t>	</a:t>
            </a:r>
            <a:r>
              <a:rPr lang="en-US" sz="2300" u="sng" dirty="0" smtClean="0"/>
              <a:t>Observing contextual use</a:t>
            </a:r>
          </a:p>
          <a:p>
            <a:pPr>
              <a:buNone/>
            </a:pPr>
            <a:endParaRPr lang="en-US" sz="2300" b="1" dirty="0" smtClean="0"/>
          </a:p>
          <a:p>
            <a:r>
              <a:rPr lang="en-US" sz="2300" b="1" dirty="0" smtClean="0"/>
              <a:t>When to use </a:t>
            </a:r>
            <a:r>
              <a:rPr lang="en-US" sz="2300" b="1" i="1" dirty="0" smtClean="0"/>
              <a:t>ser</a:t>
            </a:r>
          </a:p>
          <a:p>
            <a:pPr>
              <a:buNone/>
            </a:pPr>
            <a:r>
              <a:rPr lang="en-US" sz="2300" b="1" i="1" dirty="0" smtClean="0"/>
              <a:t>	</a:t>
            </a:r>
            <a:r>
              <a:rPr lang="en-US" sz="2300" u="sng" dirty="0" smtClean="0"/>
              <a:t>Association by the first sound of the word</a:t>
            </a:r>
          </a:p>
          <a:p>
            <a:pPr>
              <a:buNone/>
            </a:pPr>
            <a:endParaRPr lang="en-US" sz="2300" b="1" dirty="0" smtClean="0"/>
          </a:p>
          <a:p>
            <a:r>
              <a:rPr lang="en-US" sz="2300" b="1" dirty="0" smtClean="0"/>
              <a:t>When to use </a:t>
            </a:r>
            <a:r>
              <a:rPr lang="en-US" sz="2300" b="1" i="1" dirty="0" smtClean="0"/>
              <a:t>estar</a:t>
            </a:r>
          </a:p>
          <a:p>
            <a:pPr>
              <a:buNone/>
            </a:pPr>
            <a:r>
              <a:rPr lang="en-US" sz="2300" b="1" i="1" dirty="0" smtClean="0"/>
              <a:t>	</a:t>
            </a:r>
            <a:r>
              <a:rPr lang="en-US" sz="2300" u="sng" dirty="0" smtClean="0"/>
              <a:t>A rhyme</a:t>
            </a:r>
          </a:p>
          <a:p>
            <a:pPr>
              <a:buNone/>
            </a:pPr>
            <a:r>
              <a:rPr lang="en-US" sz="2300" dirty="0" smtClean="0"/>
              <a:t>	</a:t>
            </a:r>
            <a:r>
              <a:rPr lang="en-US" sz="2300" u="sng" dirty="0" smtClean="0">
                <a:solidFill>
                  <a:schemeClr val="accent4"/>
                </a:solidFill>
                <a:effectLst>
                  <a:glow rad="63500">
                    <a:schemeClr val="accent4">
                      <a:satMod val="175000"/>
                      <a:alpha val="40000"/>
                    </a:schemeClr>
                  </a:glow>
                </a:effectLst>
              </a:rPr>
              <a:t>A phrase with an acronym in it</a:t>
            </a:r>
            <a:endParaRPr lang="en-US" sz="2300" dirty="0" smtClean="0">
              <a:solidFill>
                <a:schemeClr val="accent4"/>
              </a:solidFill>
              <a:effectLst>
                <a:glow rad="63500">
                  <a:schemeClr val="accent4">
                    <a:satMod val="175000"/>
                    <a:alpha val="40000"/>
                  </a:schemeClr>
                </a:glow>
              </a:effectLst>
            </a:endParaRPr>
          </a:p>
          <a:p>
            <a:pPr marL="0" indent="0">
              <a:buNone/>
            </a:pPr>
            <a:endParaRPr lang="en-US" sz="2200" dirty="0" smtClean="0"/>
          </a:p>
          <a:p>
            <a:pPr marL="0" indent="0" eaLnBrk="1" fontAlgn="auto" hangingPunct="1">
              <a:spcAft>
                <a:spcPts val="0"/>
              </a:spcAft>
              <a:buFont typeface="Wingdings" pitchFamily="2" charset="2"/>
              <a:buNone/>
              <a:defRPr/>
            </a:pPr>
            <a:endParaRPr lang="en-US" dirty="0" smtClean="0"/>
          </a:p>
          <a:p>
            <a:pPr eaLnBrk="1" fontAlgn="auto" hangingPunct="1">
              <a:spcAft>
                <a:spcPts val="0"/>
              </a:spcAft>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7F82C2B8-0806-4841-B999-81B9CDE2641E}" type="slidenum">
              <a:rPr lang="en-US"/>
              <a:pPr>
                <a:defRPr/>
              </a:pPr>
              <a:t>13</a:t>
            </a:fld>
            <a:endParaRPr lang="en-US" dirty="0"/>
          </a:p>
        </p:txBody>
      </p:sp>
      <p:sp>
        <p:nvSpPr>
          <p:cNvPr id="5" name="7-Point Star 4">
            <a:hlinkClick r:id="rId3" action="ppaction://hlinkfile"/>
          </p:cNvPr>
          <p:cNvSpPr/>
          <p:nvPr/>
        </p:nvSpPr>
        <p:spPr>
          <a:xfrm>
            <a:off x="8382000" y="6051550"/>
            <a:ext cx="304800" cy="304800"/>
          </a:xfrm>
          <a:prstGeom prst="star7">
            <a:avLst/>
          </a:prstGeom>
          <a:solidFill>
            <a:schemeClr val="tx1">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2288"/>
            <a:ext cx="8458200" cy="792162"/>
          </a:xfrm>
        </p:spPr>
        <p:txBody>
          <a:bodyPr rtlCol="0">
            <a:normAutofit/>
          </a:bodyPr>
          <a:lstStyle/>
          <a:p>
            <a:pPr eaLnBrk="1" fontAlgn="auto" hangingPunct="1">
              <a:spcAft>
                <a:spcPts val="0"/>
              </a:spcAft>
              <a:defRPr/>
            </a:pPr>
            <a:r>
              <a:rPr lang="en-US" sz="3600" b="1" spc="50" dirty="0" smtClean="0">
                <a:ln w="12700" cmpd="sng">
                  <a:solidFill>
                    <a:schemeClr val="accent6">
                      <a:satMod val="120000"/>
                      <a:shade val="80000"/>
                    </a:schemeClr>
                  </a:solidFill>
                  <a:prstDash val="solid"/>
                </a:ln>
                <a:solidFill>
                  <a:schemeClr val="accent4"/>
                </a:solidFill>
                <a:effectLst>
                  <a:glow rad="101600">
                    <a:schemeClr val="accent4">
                      <a:satMod val="175000"/>
                      <a:alpha val="40000"/>
                    </a:schemeClr>
                  </a:glow>
                </a:effectLst>
              </a:rPr>
              <a:t>A phrase with an acronym in it</a:t>
            </a:r>
            <a:endParaRPr lang="en-US" sz="3600" b="1" spc="50" dirty="0">
              <a:ln w="12700" cmpd="sng">
                <a:solidFill>
                  <a:schemeClr val="accent6">
                    <a:satMod val="120000"/>
                    <a:shade val="80000"/>
                  </a:schemeClr>
                </a:solidFill>
                <a:prstDash val="solid"/>
              </a:ln>
              <a:solidFill>
                <a:schemeClr val="accent4"/>
              </a:solidFill>
              <a:effectLst>
                <a:glow rad="101600">
                  <a:schemeClr val="accent4">
                    <a:satMod val="175000"/>
                    <a:alpha val="40000"/>
                  </a:schemeClr>
                </a:glow>
              </a:effectLst>
            </a:endParaRPr>
          </a:p>
        </p:txBody>
      </p:sp>
      <p:sp>
        <p:nvSpPr>
          <p:cNvPr id="3" name="Content Placeholder 2"/>
          <p:cNvSpPr>
            <a:spLocks noGrp="1"/>
          </p:cNvSpPr>
          <p:nvPr>
            <p:ph idx="1"/>
          </p:nvPr>
        </p:nvSpPr>
        <p:spPr>
          <a:xfrm>
            <a:off x="0" y="1539875"/>
            <a:ext cx="4495801" cy="5181600"/>
          </a:xfrm>
        </p:spPr>
        <p:txBody>
          <a:bodyPr rtlCol="0">
            <a:normAutofit fontScale="47500" lnSpcReduction="20000"/>
          </a:bodyPr>
          <a:lstStyle/>
          <a:p>
            <a:pPr marL="0" indent="0">
              <a:buNone/>
            </a:pPr>
            <a:r>
              <a:rPr lang="en-US" sz="4400" dirty="0" smtClean="0"/>
              <a:t>A nonnative teacher uses "CLING to a star/</a:t>
            </a:r>
            <a:r>
              <a:rPr lang="en-US" sz="4400" i="1" dirty="0" smtClean="0"/>
              <a:t>estar</a:t>
            </a:r>
            <a:r>
              <a:rPr lang="en-US" sz="4400" dirty="0" smtClean="0"/>
              <a:t>" to help her students remember that </a:t>
            </a:r>
            <a:r>
              <a:rPr lang="en-US" sz="4400" i="1" dirty="0" smtClean="0"/>
              <a:t>estar</a:t>
            </a:r>
            <a:r>
              <a:rPr lang="en-US" sz="4400" dirty="0" smtClean="0"/>
              <a:t> is necessary when talking about: </a:t>
            </a:r>
          </a:p>
          <a:p>
            <a:pPr marL="0" indent="0">
              <a:buNone/>
            </a:pPr>
            <a:endParaRPr lang="en-US" sz="4400" dirty="0" smtClean="0"/>
          </a:p>
          <a:p>
            <a:r>
              <a:rPr lang="en-US" sz="4400" b="1" dirty="0" smtClean="0"/>
              <a:t>Temporary conditions </a:t>
            </a:r>
            <a:endParaRPr lang="en-US" sz="4400" dirty="0" smtClean="0"/>
          </a:p>
          <a:p>
            <a:pPr>
              <a:buNone/>
            </a:pPr>
            <a:r>
              <a:rPr lang="en-US" sz="4400" i="1" dirty="0" smtClean="0"/>
              <a:t>	Lola</a:t>
            </a:r>
            <a:r>
              <a:rPr lang="en-US" sz="4400" b="1" i="1" dirty="0" smtClean="0"/>
              <a:t> está</a:t>
            </a:r>
            <a:r>
              <a:rPr lang="en-US" sz="4400" i="1" dirty="0" smtClean="0"/>
              <a:t> embarazada y su esposo </a:t>
            </a:r>
            <a:r>
              <a:rPr lang="en-US" sz="4400" b="1" i="1" dirty="0" smtClean="0"/>
              <a:t>está</a:t>
            </a:r>
            <a:r>
              <a:rPr lang="en-US" sz="4400" i="1" dirty="0" smtClean="0"/>
              <a:t> asustado.</a:t>
            </a:r>
          </a:p>
          <a:p>
            <a:r>
              <a:rPr lang="en-US" sz="4400" dirty="0" smtClean="0"/>
              <a:t/>
            </a:r>
            <a:br>
              <a:rPr lang="en-US" sz="4400" dirty="0" smtClean="0"/>
            </a:br>
            <a:r>
              <a:rPr lang="es-ES" sz="4400" b="1" dirty="0" smtClean="0"/>
              <a:t>Location </a:t>
            </a:r>
            <a:endParaRPr lang="es-ES" sz="4400" i="1" dirty="0" smtClean="0"/>
          </a:p>
          <a:p>
            <a:pPr>
              <a:buNone/>
            </a:pPr>
            <a:r>
              <a:rPr lang="es-ES" sz="4400" i="1" dirty="0" smtClean="0"/>
              <a:t>	La sección de maternidad </a:t>
            </a:r>
            <a:r>
              <a:rPr lang="es-ES" sz="4400" b="1" i="1" dirty="0" smtClean="0"/>
              <a:t>está</a:t>
            </a:r>
            <a:r>
              <a:rPr lang="es-ES" sz="4400" i="1" dirty="0" smtClean="0"/>
              <a:t> en el segundo piso del hospital.</a:t>
            </a:r>
          </a:p>
          <a:p>
            <a:endParaRPr lang="es-ES" sz="4400" dirty="0" smtClean="0"/>
          </a:p>
          <a:p>
            <a:r>
              <a:rPr lang="en-US" sz="4400" b="1" dirty="0" smtClean="0"/>
              <a:t>-ing forms in English</a:t>
            </a:r>
            <a:r>
              <a:rPr lang="en-US" sz="4400" dirty="0" smtClean="0"/>
              <a:t> </a:t>
            </a:r>
          </a:p>
          <a:p>
            <a:pPr>
              <a:buNone/>
            </a:pPr>
            <a:r>
              <a:rPr lang="en-US" sz="4400" i="1" dirty="0" smtClean="0"/>
              <a:t>	El bebé </a:t>
            </a:r>
            <a:r>
              <a:rPr lang="en-US" sz="4400" b="1" i="1" dirty="0" smtClean="0"/>
              <a:t>está</a:t>
            </a:r>
            <a:r>
              <a:rPr lang="en-US" sz="4400" i="1" dirty="0" smtClean="0"/>
              <a:t> llor</a:t>
            </a:r>
            <a:r>
              <a:rPr lang="en-US" sz="4400" b="1" i="1" dirty="0" smtClean="0"/>
              <a:t>ando</a:t>
            </a:r>
            <a:r>
              <a:rPr lang="en-US" sz="4400" i="1" dirty="0" smtClean="0"/>
              <a:t>.  </a:t>
            </a:r>
            <a:endParaRPr lang="en-US" sz="4400" dirty="0" smtClean="0"/>
          </a:p>
          <a:p>
            <a:endParaRPr lang="en-US" dirty="0" smtClean="0"/>
          </a:p>
          <a:p>
            <a:pPr eaLnBrk="1" fontAlgn="auto" hangingPunct="1">
              <a:spcAft>
                <a:spcPts val="0"/>
              </a:spcAft>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31B2AB61-61FC-4D70-BC5D-3E0D1F7EFDDE}" type="slidenum">
              <a:rPr lang="en-US"/>
              <a:pPr>
                <a:defRPr/>
              </a:pPr>
              <a:t>14</a:t>
            </a:fld>
            <a:endParaRPr lang="en-US" dirty="0"/>
          </a:p>
        </p:txBody>
      </p:sp>
      <p:sp>
        <p:nvSpPr>
          <p:cNvPr id="5" name="TextBox 4"/>
          <p:cNvSpPr txBox="1"/>
          <p:nvPr/>
        </p:nvSpPr>
        <p:spPr>
          <a:xfrm>
            <a:off x="3124200" y="152400"/>
            <a:ext cx="5791200" cy="369888"/>
          </a:xfrm>
          <a:prstGeom prst="rect">
            <a:avLst/>
          </a:prstGeom>
          <a:noFill/>
        </p:spPr>
        <p:txBody>
          <a:bodyPr>
            <a:spAutoFit/>
          </a:bodyPr>
          <a:lstStyle/>
          <a:p>
            <a:pPr algn="r" fontAlgn="auto">
              <a:spcBef>
                <a:spcPts val="0"/>
              </a:spcBef>
              <a:spcAft>
                <a:spcPts val="0"/>
              </a:spcAft>
              <a:defRPr/>
            </a:pPr>
            <a:r>
              <a:rPr lang="en-US" b="1" i="1" dirty="0" smtClean="0">
                <a:solidFill>
                  <a:schemeClr val="accent4"/>
                </a:solidFill>
                <a:latin typeface="+mn-lt"/>
                <a:cs typeface="+mn-cs"/>
              </a:rPr>
              <a:t>Ser</a:t>
            </a:r>
            <a:r>
              <a:rPr lang="en-US" b="1" dirty="0" smtClean="0">
                <a:solidFill>
                  <a:schemeClr val="accent4"/>
                </a:solidFill>
                <a:latin typeface="+mn-lt"/>
                <a:cs typeface="+mn-cs"/>
              </a:rPr>
              <a:t> and </a:t>
            </a:r>
            <a:r>
              <a:rPr lang="en-US" b="1" i="1" dirty="0" smtClean="0">
                <a:solidFill>
                  <a:schemeClr val="accent4"/>
                </a:solidFill>
                <a:latin typeface="+mn-lt"/>
                <a:cs typeface="+mn-cs"/>
              </a:rPr>
              <a:t>estar </a:t>
            </a:r>
            <a:r>
              <a:rPr lang="en-US" b="1" dirty="0">
                <a:solidFill>
                  <a:schemeClr val="accent4"/>
                </a:solidFill>
                <a:latin typeface="+mn-lt"/>
                <a:cs typeface="+mn-cs"/>
              </a:rPr>
              <a:t>(strategy</a:t>
            </a:r>
            <a:r>
              <a:rPr lang="en-US" b="1" dirty="0">
                <a:solidFill>
                  <a:schemeClr val="accent4">
                    <a:lumMod val="75000"/>
                  </a:schemeClr>
                </a:solidFill>
                <a:latin typeface="+mn-lt"/>
                <a:cs typeface="+mn-cs"/>
              </a:rPr>
              <a:t>)</a:t>
            </a:r>
          </a:p>
        </p:txBody>
      </p:sp>
      <p:pic>
        <p:nvPicPr>
          <p:cNvPr id="7" name="Picture 6"/>
          <p:cNvPicPr/>
          <p:nvPr/>
        </p:nvPicPr>
        <p:blipFill>
          <a:blip r:embed="rId3"/>
          <a:srcRect l="24867" t="31909" r="28282" b="16239"/>
          <a:stretch>
            <a:fillRect/>
          </a:stretch>
        </p:blipFill>
        <p:spPr bwMode="auto">
          <a:xfrm>
            <a:off x="4343401" y="1539875"/>
            <a:ext cx="4571999" cy="4327525"/>
          </a:xfrm>
          <a:prstGeom prst="rect">
            <a:avLst/>
          </a:prstGeom>
          <a:noFill/>
          <a:ln w="38100">
            <a:solidFill>
              <a:schemeClr val="accent4"/>
            </a:solidFill>
            <a:miter lim="800000"/>
            <a:headEnd/>
            <a:tailEnd/>
          </a:ln>
        </p:spPr>
      </p:pic>
      <p:sp>
        <p:nvSpPr>
          <p:cNvPr id="8" name="7-Point Star 7">
            <a:hlinkClick r:id="rId4" action="ppaction://hlinkfile"/>
          </p:cNvPr>
          <p:cNvSpPr/>
          <p:nvPr/>
        </p:nvSpPr>
        <p:spPr>
          <a:xfrm>
            <a:off x="8382000" y="6051550"/>
            <a:ext cx="304800" cy="304800"/>
          </a:xfrm>
          <a:prstGeom prst="star7">
            <a:avLst/>
          </a:prstGeom>
          <a:solidFill>
            <a:schemeClr val="tx1">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3F3C47-D23E-4376-A78A-80051491ACBC}" type="slidenum">
              <a:rPr lang="en-US"/>
              <a:pPr>
                <a:defRPr/>
              </a:pPr>
              <a:t>15</a:t>
            </a:fld>
            <a:endParaRPr lang="en-US" dirty="0"/>
          </a:p>
        </p:txBody>
      </p:sp>
      <p:pic>
        <p:nvPicPr>
          <p:cNvPr id="16388" name="Picture 5"/>
          <p:cNvPicPr>
            <a:picLocks noChangeAspect="1" noChangeArrowheads="1"/>
          </p:cNvPicPr>
          <p:nvPr/>
        </p:nvPicPr>
        <p:blipFill>
          <a:blip r:embed="rId3"/>
          <a:srcRect b="5096"/>
          <a:stretch>
            <a:fillRect/>
          </a:stretch>
        </p:blipFill>
        <p:spPr bwMode="auto">
          <a:xfrm>
            <a:off x="2667000" y="3549650"/>
            <a:ext cx="4191000" cy="3171825"/>
          </a:xfrm>
          <a:prstGeom prst="rect">
            <a:avLst/>
          </a:prstGeom>
          <a:noFill/>
          <a:ln w="9525">
            <a:noFill/>
            <a:miter lim="800000"/>
            <a:headEnd/>
            <a:tailEnd/>
          </a:ln>
        </p:spPr>
      </p:pic>
      <p:sp>
        <p:nvSpPr>
          <p:cNvPr id="5" name="Cloud Callout 4"/>
          <p:cNvSpPr/>
          <p:nvPr/>
        </p:nvSpPr>
        <p:spPr>
          <a:xfrm>
            <a:off x="1752600" y="349250"/>
            <a:ext cx="5410200" cy="3200400"/>
          </a:xfrm>
          <a:prstGeom prst="cloudCallout">
            <a:avLst>
              <a:gd name="adj1" fmla="val 5296"/>
              <a:gd name="adj2" fmla="val 71430"/>
            </a:avLst>
          </a:prstGeom>
          <a:solidFill>
            <a:schemeClr val="accent4">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ln w="10160">
                  <a:solidFill>
                    <a:schemeClr val="accent1"/>
                  </a:solidFill>
                  <a:prstDash val="solid"/>
                </a:ln>
                <a:solidFill>
                  <a:schemeClr val="accent1">
                    <a:lumMod val="60000"/>
                    <a:lumOff val="40000"/>
                  </a:schemeClr>
                </a:solidFill>
                <a:effectLst>
                  <a:glow rad="101600">
                    <a:schemeClr val="accent1">
                      <a:satMod val="175000"/>
                      <a:alpha val="40000"/>
                    </a:schemeClr>
                  </a:glow>
                  <a:outerShdw blurRad="38100" dist="32000" dir="5400000" algn="tl">
                    <a:srgbClr val="000000">
                      <a:alpha val="30000"/>
                    </a:srgbClr>
                  </a:outerShdw>
                </a:effectLst>
              </a:rPr>
              <a:t>I </a:t>
            </a:r>
            <a:r>
              <a:rPr lang="en-US" sz="2800" dirty="0" smtClean="0">
                <a:ln w="10160">
                  <a:solidFill>
                    <a:schemeClr val="accent1"/>
                  </a:solidFill>
                  <a:prstDash val="solid"/>
                </a:ln>
                <a:solidFill>
                  <a:schemeClr val="accent1">
                    <a:lumMod val="60000"/>
                    <a:lumOff val="40000"/>
                  </a:schemeClr>
                </a:solidFill>
                <a:effectLst>
                  <a:glow rad="101600">
                    <a:schemeClr val="accent1">
                      <a:satMod val="175000"/>
                      <a:alpha val="40000"/>
                    </a:schemeClr>
                  </a:glow>
                  <a:outerShdw blurRad="38100" dist="32000" dir="5400000" algn="tl">
                    <a:srgbClr val="000000">
                      <a:alpha val="30000"/>
                    </a:srgbClr>
                  </a:outerShdw>
                </a:effectLst>
              </a:rPr>
              <a:t>want strategies that fit my learning style preferences.</a:t>
            </a:r>
            <a:endParaRPr lang="en-US" sz="2800" dirty="0">
              <a:ln w="10160">
                <a:solidFill>
                  <a:schemeClr val="accent1"/>
                </a:solidFill>
                <a:prstDash val="solid"/>
              </a:ln>
              <a:solidFill>
                <a:schemeClr val="accent1">
                  <a:lumMod val="60000"/>
                  <a:lumOff val="40000"/>
                </a:schemeClr>
              </a:solidFill>
              <a:effectLst>
                <a:glow rad="101600">
                  <a:schemeClr val="accent1">
                    <a:satMod val="175000"/>
                    <a:alpha val="40000"/>
                  </a:schemeClr>
                </a:glow>
                <a:outerShdw blurRad="38100" dist="32000" dir="5400000" algn="tl">
                  <a:srgbClr val="000000">
                    <a:alpha val="3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par>
                                <p:cTn id="7" presetID="7"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ppt_x"/>
                                          </p:val>
                                        </p:tav>
                                        <p:tav tm="100000">
                                          <p:val>
                                            <p:strVal val="#ppt_x"/>
                                          </p:val>
                                        </p:tav>
                                      </p:tavLst>
                                    </p:anim>
                                    <p:anim calcmode="lin" valueType="num">
                                      <p:cBhvr additive="base">
                                        <p:cTn id="1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830387"/>
            <a:ext cx="3810000" cy="4525963"/>
          </a:xfrm>
        </p:spPr>
        <p:txBody>
          <a:bodyPr/>
          <a:lstStyle/>
          <a:p>
            <a:pPr marL="0" indent="0">
              <a:buNone/>
            </a:pPr>
            <a:r>
              <a:rPr lang="en-US" sz="2600" dirty="0" smtClean="0"/>
              <a:t>Verb endings and especially irregular forms can be challenging.  Because they are not easily learned with simple rules, you have to figure out ways to memorize them.  One way is through songs or chants.</a:t>
            </a:r>
          </a:p>
          <a:p>
            <a:endParaRPr lang="en-US" dirty="0"/>
          </a:p>
        </p:txBody>
      </p:sp>
      <p:sp>
        <p:nvSpPr>
          <p:cNvPr id="4" name="Slide Number Placeholder 3"/>
          <p:cNvSpPr>
            <a:spLocks noGrp="1"/>
          </p:cNvSpPr>
          <p:nvPr>
            <p:ph type="sldNum" sz="quarter" idx="12"/>
          </p:nvPr>
        </p:nvSpPr>
        <p:spPr/>
        <p:txBody>
          <a:bodyPr/>
          <a:lstStyle/>
          <a:p>
            <a:pPr>
              <a:defRPr/>
            </a:pPr>
            <a:fld id="{D2A1DC64-255D-42E1-87FD-489FED5E0099}" type="slidenum">
              <a:rPr lang="en-US" smtClean="0"/>
              <a:pPr>
                <a:defRPr/>
              </a:pPr>
              <a:t>16</a:t>
            </a:fld>
            <a:endParaRPr lang="en-US" dirty="0"/>
          </a:p>
        </p:txBody>
      </p:sp>
      <p:sp>
        <p:nvSpPr>
          <p:cNvPr id="5" name="Content Placeholder 10"/>
          <p:cNvSpPr txBox="1">
            <a:spLocks/>
          </p:cNvSpPr>
          <p:nvPr/>
        </p:nvSpPr>
        <p:spPr bwMode="auto">
          <a:xfrm>
            <a:off x="2057400" y="-38100"/>
            <a:ext cx="4495800" cy="914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25000" lnSpcReduction="20000"/>
          </a:bodyPr>
          <a:lstStyle/>
          <a:p>
            <a:pPr marL="53975" marR="0" lvl="0" indent="-17463"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7000" b="0" i="0" u="none" strike="noStrike" kern="1200" cap="none" spc="0" normalizeH="0" baseline="0" noProof="0" dirty="0" smtClean="0">
              <a:ln w="10160">
                <a:solidFill>
                  <a:schemeClr val="accent1"/>
                </a:solidFill>
                <a:prstDash val="solid"/>
              </a:ln>
              <a:solidFill>
                <a:srgbClr val="FFFFFF"/>
              </a:solidFill>
              <a:effectLst>
                <a:glow rad="101600">
                  <a:schemeClr val="accent1">
                    <a:satMod val="175000"/>
                    <a:alpha val="40000"/>
                  </a:schemeClr>
                </a:glow>
                <a:outerShdw blurRad="38100" dist="32000" dir="5400000" algn="tl">
                  <a:srgbClr val="000000">
                    <a:alpha val="30000"/>
                  </a:srgbClr>
                </a:outerShdw>
              </a:effectLst>
              <a:uLnTx/>
              <a:uFillTx/>
              <a:latin typeface="+mn-lt"/>
              <a:ea typeface="+mn-ea"/>
              <a:cs typeface="+mn-cs"/>
            </a:endParaRPr>
          </a:p>
          <a:p>
            <a:pPr marL="53975" marR="0" lvl="0" indent="-17463" algn="ctr"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11200" b="0" i="0" u="none" strike="noStrike" kern="1200" cap="none" spc="0" normalizeH="0" baseline="0" noProof="0" dirty="0" smtClean="0">
                <a:ln w="10160">
                  <a:solidFill>
                    <a:schemeClr val="accent1"/>
                  </a:solidFill>
                  <a:prstDash val="solid"/>
                </a:ln>
                <a:solidFill>
                  <a:srgbClr val="FFFFFF"/>
                </a:solidFill>
                <a:effectLst>
                  <a:glow rad="101600">
                    <a:schemeClr val="accent1">
                      <a:satMod val="175000"/>
                      <a:alpha val="40000"/>
                    </a:schemeClr>
                  </a:glow>
                  <a:outerShdw blurRad="38100" dist="32000" dir="5400000" algn="tl">
                    <a:srgbClr val="000000">
                      <a:alpha val="30000"/>
                    </a:srgbClr>
                  </a:outerShdw>
                </a:effectLst>
                <a:uLnTx/>
                <a:uFillTx/>
                <a:latin typeface="+mn-lt"/>
                <a:ea typeface="+mn-ea"/>
                <a:cs typeface="+mn-cs"/>
              </a:rPr>
              <a:t>Auditory</a:t>
            </a:r>
          </a:p>
          <a:p>
            <a:pPr marL="53975" marR="0" lvl="0" indent="-17463" algn="ctr"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4800" b="0" i="0" u="none" strike="noStrike" kern="1200" cap="none" spc="0" normalizeH="0" baseline="0" noProof="0" dirty="0" smtClean="0">
                <a:ln>
                  <a:noFill/>
                </a:ln>
                <a:solidFill>
                  <a:schemeClr val="tx1"/>
                </a:solidFill>
                <a:effectLst/>
                <a:uLnTx/>
                <a:uFillTx/>
                <a:latin typeface="+mn-lt"/>
                <a:ea typeface="+mn-ea"/>
                <a:cs typeface="+mn-cs"/>
              </a:rPr>
              <a:t/>
            </a:r>
            <a:br>
              <a:rPr kumimoji="0" lang="en-US" sz="4800" b="0" i="0" u="none" strike="noStrike" kern="1200" cap="none" spc="0" normalizeH="0" baseline="0" noProof="0" dirty="0" smtClean="0">
                <a:ln>
                  <a:noFill/>
                </a:ln>
                <a:solidFill>
                  <a:schemeClr val="tx1"/>
                </a:solidFill>
                <a:effectLst/>
                <a:uLnTx/>
                <a:uFillTx/>
                <a:latin typeface="+mn-lt"/>
                <a:ea typeface="+mn-ea"/>
                <a:cs typeface="+mn-cs"/>
              </a:rPr>
            </a:br>
            <a:endParaRPr kumimoji="0" lang="en-US" sz="31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1"/>
          <p:cNvSpPr>
            <a:spLocks noGrp="1"/>
          </p:cNvSpPr>
          <p:nvPr>
            <p:ph type="title"/>
          </p:nvPr>
        </p:nvSpPr>
        <p:spPr>
          <a:xfrm>
            <a:off x="76200" y="876300"/>
            <a:ext cx="8610600" cy="990600"/>
          </a:xfrm>
        </p:spPr>
        <p:txBody>
          <a:bodyPr rtlCol="0">
            <a:normAutofit/>
          </a:bodyPr>
          <a:lstStyle/>
          <a:p>
            <a:pPr eaLnBrk="1" fontAlgn="auto" hangingPunct="1">
              <a:spcAft>
                <a:spcPts val="0"/>
              </a:spcAft>
              <a:defRPr/>
            </a:pPr>
            <a:r>
              <a:rPr lang="en-US" sz="3600" dirty="0" smtClean="0">
                <a:ln w="10160">
                  <a:solidFill>
                    <a:schemeClr val="accent1"/>
                  </a:solidFill>
                  <a:prstDash val="solid"/>
                </a:ln>
                <a:solidFill>
                  <a:srgbClr val="FFFFFF"/>
                </a:solidFill>
                <a:effectLst>
                  <a:glow rad="101600">
                    <a:schemeClr val="accent1">
                      <a:satMod val="175000"/>
                      <a:alpha val="40000"/>
                    </a:schemeClr>
                  </a:glow>
                  <a:outerShdw blurRad="38100" dist="32000" dir="5400000" algn="tl">
                    <a:srgbClr val="000000">
                      <a:alpha val="30000"/>
                    </a:srgbClr>
                  </a:outerShdw>
                </a:effectLst>
              </a:rPr>
              <a:t>Songs and chants</a:t>
            </a:r>
            <a:r>
              <a:rPr lang="en-US" sz="3200" dirty="0" smtClean="0">
                <a:ln w="10160">
                  <a:solidFill>
                    <a:schemeClr val="accent1"/>
                  </a:solidFill>
                  <a:prstDash val="solid"/>
                </a:ln>
                <a:solidFill>
                  <a:srgbClr val="FFFFFF"/>
                </a:solidFill>
                <a:effectLst>
                  <a:glow rad="101600">
                    <a:schemeClr val="accent1">
                      <a:satMod val="175000"/>
                      <a:alpha val="40000"/>
                    </a:schemeClr>
                  </a:glow>
                  <a:outerShdw blurRad="38100" dist="32000" dir="5400000" algn="tl">
                    <a:srgbClr val="000000">
                      <a:alpha val="30000"/>
                    </a:srgbClr>
                  </a:outerShdw>
                </a:effectLst>
              </a:rPr>
              <a:t/>
            </a:r>
            <a:br>
              <a:rPr lang="en-US" sz="3200" dirty="0" smtClean="0">
                <a:ln w="10160">
                  <a:solidFill>
                    <a:schemeClr val="accent1"/>
                  </a:solidFill>
                  <a:prstDash val="solid"/>
                </a:ln>
                <a:solidFill>
                  <a:srgbClr val="FFFFFF"/>
                </a:solidFill>
                <a:effectLst>
                  <a:glow rad="101600">
                    <a:schemeClr val="accent1">
                      <a:satMod val="175000"/>
                      <a:alpha val="40000"/>
                    </a:schemeClr>
                  </a:glow>
                  <a:outerShdw blurRad="38100" dist="32000" dir="5400000" algn="tl">
                    <a:srgbClr val="000000">
                      <a:alpha val="30000"/>
                    </a:srgbClr>
                  </a:outerShdw>
                </a:effectLst>
              </a:rPr>
            </a:br>
            <a:r>
              <a:rPr lang="en-US" sz="2200" dirty="0" smtClean="0">
                <a:ln w="10160">
                  <a:solidFill>
                    <a:schemeClr val="accent1"/>
                  </a:solidFill>
                  <a:prstDash val="solid"/>
                </a:ln>
                <a:solidFill>
                  <a:srgbClr val="FFFFFF"/>
                </a:solidFill>
                <a:effectLst>
                  <a:glow rad="101600">
                    <a:schemeClr val="accent1">
                      <a:satMod val="175000"/>
                      <a:alpha val="40000"/>
                    </a:schemeClr>
                  </a:glow>
                  <a:outerShdw blurRad="38100" dist="32000" dir="5400000" algn="tl">
                    <a:srgbClr val="000000">
                      <a:alpha val="30000"/>
                    </a:srgbClr>
                  </a:outerShdw>
                </a:effectLst>
              </a:rPr>
              <a:t>(Main page)</a:t>
            </a:r>
            <a:endParaRPr lang="en-US" sz="2200" dirty="0"/>
          </a:p>
        </p:txBody>
      </p:sp>
      <p:sp>
        <p:nvSpPr>
          <p:cNvPr id="9" name="Content Placeholder 2"/>
          <p:cNvSpPr txBox="1">
            <a:spLocks/>
          </p:cNvSpPr>
          <p:nvPr/>
        </p:nvSpPr>
        <p:spPr bwMode="auto">
          <a:xfrm>
            <a:off x="3924300" y="20193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300" b="0" i="0" u="sng" strike="noStrike" kern="1200" cap="none" spc="0" normalizeH="0" baseline="0" noProof="0" dirty="0" smtClean="0">
                <a:ln>
                  <a:noFill/>
                </a:ln>
                <a:solidFill>
                  <a:schemeClr val="tx1"/>
                </a:solidFill>
                <a:effectLst/>
                <a:uLnTx/>
                <a:uFillTx/>
                <a:latin typeface="+mn-lt"/>
                <a:ea typeface="+mn-ea"/>
                <a:cs typeface="+mn-cs"/>
              </a:rPr>
              <a:t>A song (Irregular preterite forms)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300" b="0" i="0" u="sng" strike="noStrike" kern="1200" cap="none" spc="0" normalizeH="0" baseline="0" noProof="0" dirty="0" smtClean="0">
                <a:ln>
                  <a:noFill/>
                </a:ln>
                <a:solidFill>
                  <a:schemeClr val="accent1"/>
                </a:solidFill>
                <a:effectLst>
                  <a:glow rad="63500">
                    <a:schemeClr val="accent1">
                      <a:satMod val="175000"/>
                      <a:alpha val="40000"/>
                    </a:schemeClr>
                  </a:glow>
                </a:effectLst>
                <a:uLnTx/>
                <a:uFillTx/>
                <a:latin typeface="+mn-lt"/>
                <a:ea typeface="+mn-ea"/>
                <a:cs typeface="+mn-cs"/>
              </a:rPr>
              <a:t>A song (Irregular </a:t>
            </a:r>
            <a:r>
              <a:rPr kumimoji="0" lang="en-US" sz="2300" b="0" i="1" u="sng" strike="noStrike" kern="1200" cap="none" spc="0" normalizeH="0" baseline="0" noProof="0" dirty="0" smtClean="0">
                <a:ln>
                  <a:noFill/>
                </a:ln>
                <a:solidFill>
                  <a:schemeClr val="accent1"/>
                </a:solidFill>
                <a:effectLst>
                  <a:glow rad="63500">
                    <a:schemeClr val="accent1">
                      <a:satMod val="175000"/>
                      <a:alpha val="40000"/>
                    </a:schemeClr>
                  </a:glow>
                </a:effectLst>
                <a:uLnTx/>
                <a:uFillTx/>
                <a:latin typeface="+mn-lt"/>
                <a:ea typeface="+mn-ea"/>
                <a:cs typeface="+mn-cs"/>
              </a:rPr>
              <a:t>tú</a:t>
            </a:r>
            <a:r>
              <a:rPr kumimoji="0" lang="en-US" sz="2300" b="0" i="0" u="sng" strike="noStrike" kern="1200" cap="none" spc="0" normalizeH="0" baseline="0" noProof="0" dirty="0" smtClean="0">
                <a:ln>
                  <a:noFill/>
                </a:ln>
                <a:solidFill>
                  <a:schemeClr val="accent1"/>
                </a:solidFill>
                <a:effectLst>
                  <a:glow rad="63500">
                    <a:schemeClr val="accent1">
                      <a:satMod val="175000"/>
                      <a:alpha val="40000"/>
                    </a:schemeClr>
                  </a:glow>
                </a:effectLst>
                <a:uLnTx/>
                <a:uFillTx/>
                <a:latin typeface="+mn-lt"/>
                <a:ea typeface="+mn-ea"/>
                <a:cs typeface="+mn-cs"/>
              </a:rPr>
              <a:t> commands)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300" b="0" i="0" u="sng" strike="noStrike" kern="1200" cap="none" spc="0" normalizeH="0" baseline="0" noProof="0" dirty="0" smtClean="0">
                <a:ln>
                  <a:noFill/>
                </a:ln>
                <a:solidFill>
                  <a:schemeClr val="tx1"/>
                </a:solidFill>
                <a:effectLst/>
                <a:uLnTx/>
                <a:uFillTx/>
                <a:latin typeface="+mn-lt"/>
                <a:ea typeface="+mn-ea"/>
                <a:cs typeface="+mn-cs"/>
              </a:rPr>
              <a:t>A song (Negative </a:t>
            </a:r>
            <a:r>
              <a:rPr kumimoji="0" lang="en-US" sz="2300" b="0" i="1" u="sng" strike="noStrike" kern="1200" cap="none" spc="0" normalizeH="0" baseline="0" noProof="0" dirty="0" smtClean="0">
                <a:ln>
                  <a:noFill/>
                </a:ln>
                <a:solidFill>
                  <a:schemeClr val="tx1"/>
                </a:solidFill>
                <a:effectLst/>
                <a:uLnTx/>
                <a:uFillTx/>
                <a:latin typeface="+mn-lt"/>
                <a:ea typeface="+mn-ea"/>
                <a:cs typeface="+mn-cs"/>
              </a:rPr>
              <a:t>tú </a:t>
            </a:r>
            <a:r>
              <a:rPr kumimoji="0" lang="en-US" sz="2300" b="0" i="0" u="sng" strike="noStrike" kern="1200" cap="none" spc="0" normalizeH="0" baseline="0" noProof="0" dirty="0" smtClean="0">
                <a:ln>
                  <a:noFill/>
                </a:ln>
                <a:solidFill>
                  <a:schemeClr val="tx1"/>
                </a:solidFill>
                <a:effectLst/>
                <a:uLnTx/>
                <a:uFillTx/>
                <a:latin typeface="+mn-lt"/>
                <a:ea typeface="+mn-ea"/>
                <a:cs typeface="+mn-cs"/>
              </a:rPr>
              <a:t>commands)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300" b="0" i="0" u="sng" strike="noStrike" kern="1200" cap="none" spc="0" normalizeH="0" baseline="0" noProof="0" dirty="0" smtClean="0">
                <a:ln>
                  <a:noFill/>
                </a:ln>
                <a:solidFill>
                  <a:schemeClr val="tx1"/>
                </a:solidFill>
                <a:effectLst/>
                <a:uLnTx/>
                <a:uFillTx/>
                <a:latin typeface="+mn-lt"/>
                <a:ea typeface="+mn-ea"/>
                <a:cs typeface="+mn-cs"/>
              </a:rPr>
              <a:t>A chant (Present tense forms)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300" b="0" i="0" u="sng" strike="noStrike" kern="1200" cap="none" spc="0" normalizeH="0" baseline="0" noProof="0" dirty="0" smtClean="0">
                <a:ln>
                  <a:noFill/>
                </a:ln>
                <a:solidFill>
                  <a:schemeClr val="tx1"/>
                </a:solidFill>
                <a:effectLst/>
                <a:uLnTx/>
                <a:uFillTx/>
                <a:latin typeface="+mn-lt"/>
                <a:ea typeface="+mn-ea"/>
                <a:cs typeface="+mn-cs"/>
              </a:rPr>
              <a:t>A chant (Preterite endings)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300" b="0" i="0" u="sng" strike="noStrike" kern="1200" cap="none" spc="0" normalizeH="0" baseline="0" noProof="0" dirty="0" smtClean="0">
                <a:ln>
                  <a:noFill/>
                </a:ln>
                <a:solidFill>
                  <a:schemeClr val="tx1"/>
                </a:solidFill>
                <a:effectLst/>
                <a:uLnTx/>
                <a:uFillTx/>
                <a:latin typeface="+mn-lt"/>
                <a:ea typeface="+mn-ea"/>
                <a:cs typeface="+mn-cs"/>
              </a:rPr>
              <a:t>A chant (Irregular </a:t>
            </a:r>
            <a:r>
              <a:rPr kumimoji="0" lang="en-US" sz="2300" b="0" i="1" u="sng" strike="noStrike" kern="1200" cap="none" spc="0" normalizeH="0" baseline="0" noProof="0" dirty="0" smtClean="0">
                <a:ln>
                  <a:noFill/>
                </a:ln>
                <a:solidFill>
                  <a:schemeClr val="tx1"/>
                </a:solidFill>
                <a:effectLst/>
                <a:uLnTx/>
                <a:uFillTx/>
                <a:latin typeface="+mn-lt"/>
                <a:ea typeface="+mn-ea"/>
                <a:cs typeface="+mn-cs"/>
              </a:rPr>
              <a:t>tú</a:t>
            </a:r>
            <a:r>
              <a:rPr kumimoji="0" lang="en-US" sz="2300" b="0" i="0" u="sng" strike="noStrike" kern="1200" cap="none" spc="0" normalizeH="0" baseline="0" noProof="0" dirty="0" smtClean="0">
                <a:ln>
                  <a:noFill/>
                </a:ln>
                <a:solidFill>
                  <a:schemeClr val="tx1"/>
                </a:solidFill>
                <a:effectLst/>
                <a:uLnTx/>
                <a:uFillTx/>
                <a:latin typeface="+mn-lt"/>
                <a:ea typeface="+mn-ea"/>
                <a:cs typeface="+mn-cs"/>
              </a:rPr>
              <a:t> commands)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300" b="0" i="0" u="sng" strike="noStrike" kern="1200" cap="none" spc="0" normalizeH="0" baseline="0" noProof="0" dirty="0" smtClean="0">
                <a:ln>
                  <a:noFill/>
                </a:ln>
                <a:solidFill>
                  <a:schemeClr val="tx1"/>
                </a:solidFill>
                <a:effectLst/>
                <a:uLnTx/>
                <a:uFillTx/>
                <a:latin typeface="+mn-lt"/>
                <a:ea typeface="+mn-ea"/>
                <a:cs typeface="+mn-cs"/>
              </a:rPr>
              <a:t>A chant (Irregular subjunctive forms)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7-Point Star 6">
            <a:hlinkClick r:id="rId3" action="ppaction://hlinkfile"/>
          </p:cNvPr>
          <p:cNvSpPr/>
          <p:nvPr/>
        </p:nvSpPr>
        <p:spPr>
          <a:xfrm>
            <a:off x="8534400" y="5562600"/>
            <a:ext cx="304800" cy="304800"/>
          </a:xfrm>
          <a:prstGeom prst="star7">
            <a:avLst/>
          </a:prstGeom>
          <a:solidFill>
            <a:schemeClr val="tx1">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n w="10160">
                  <a:solidFill>
                    <a:schemeClr val="accent1"/>
                  </a:solidFill>
                  <a:prstDash val="solid"/>
                </a:ln>
                <a:solidFill>
                  <a:srgbClr val="FFFFFF"/>
                </a:solidFill>
                <a:effectLst>
                  <a:glow rad="101600">
                    <a:schemeClr val="accent1">
                      <a:satMod val="175000"/>
                      <a:alpha val="40000"/>
                    </a:schemeClr>
                  </a:glow>
                  <a:outerShdw blurRad="38100" dist="32000" dir="5400000" algn="tl">
                    <a:srgbClr val="000000">
                      <a:alpha val="30000"/>
                    </a:srgbClr>
                  </a:outerShdw>
                </a:effectLst>
              </a:rPr>
              <a:t>A song </a:t>
            </a:r>
            <a:br>
              <a:rPr lang="en-US" sz="3600" dirty="0" smtClean="0">
                <a:ln w="10160">
                  <a:solidFill>
                    <a:schemeClr val="accent1"/>
                  </a:solidFill>
                  <a:prstDash val="solid"/>
                </a:ln>
                <a:solidFill>
                  <a:srgbClr val="FFFFFF"/>
                </a:solidFill>
                <a:effectLst>
                  <a:glow rad="101600">
                    <a:schemeClr val="accent1">
                      <a:satMod val="175000"/>
                      <a:alpha val="40000"/>
                    </a:schemeClr>
                  </a:glow>
                  <a:outerShdw blurRad="38100" dist="32000" dir="5400000" algn="tl">
                    <a:srgbClr val="000000">
                      <a:alpha val="30000"/>
                    </a:srgbClr>
                  </a:outerShdw>
                </a:effectLst>
              </a:rPr>
            </a:br>
            <a:r>
              <a:rPr lang="en-US" sz="3600" dirty="0" smtClean="0">
                <a:ln w="10160">
                  <a:solidFill>
                    <a:schemeClr val="accent1"/>
                  </a:solidFill>
                  <a:prstDash val="solid"/>
                </a:ln>
                <a:solidFill>
                  <a:srgbClr val="FFFFFF"/>
                </a:solidFill>
                <a:effectLst>
                  <a:glow rad="101600">
                    <a:schemeClr val="accent1">
                      <a:satMod val="175000"/>
                      <a:alpha val="40000"/>
                    </a:schemeClr>
                  </a:glow>
                  <a:outerShdw blurRad="38100" dist="32000" dir="5400000" algn="tl">
                    <a:srgbClr val="000000">
                      <a:alpha val="30000"/>
                    </a:srgbClr>
                  </a:outerShdw>
                </a:effectLst>
              </a:rPr>
              <a:t>(Irregular </a:t>
            </a:r>
            <a:r>
              <a:rPr lang="en-US" sz="3600" i="1" dirty="0" smtClean="0">
                <a:ln w="10160">
                  <a:solidFill>
                    <a:schemeClr val="accent1"/>
                  </a:solidFill>
                  <a:prstDash val="solid"/>
                </a:ln>
                <a:solidFill>
                  <a:srgbClr val="FFFFFF"/>
                </a:solidFill>
                <a:effectLst>
                  <a:glow rad="101600">
                    <a:schemeClr val="accent1">
                      <a:satMod val="175000"/>
                      <a:alpha val="40000"/>
                    </a:schemeClr>
                  </a:glow>
                  <a:outerShdw blurRad="38100" dist="32000" dir="5400000" algn="tl">
                    <a:srgbClr val="000000">
                      <a:alpha val="30000"/>
                    </a:srgbClr>
                  </a:outerShdw>
                </a:effectLst>
              </a:rPr>
              <a:t>tú</a:t>
            </a:r>
            <a:r>
              <a:rPr lang="en-US" sz="3600" dirty="0" smtClean="0">
                <a:ln w="10160">
                  <a:solidFill>
                    <a:schemeClr val="accent1"/>
                  </a:solidFill>
                  <a:prstDash val="solid"/>
                </a:ln>
                <a:solidFill>
                  <a:srgbClr val="FFFFFF"/>
                </a:solidFill>
                <a:effectLst>
                  <a:glow rad="101600">
                    <a:schemeClr val="accent1">
                      <a:satMod val="175000"/>
                      <a:alpha val="40000"/>
                    </a:schemeClr>
                  </a:glow>
                  <a:outerShdw blurRad="38100" dist="32000" dir="5400000" algn="tl">
                    <a:srgbClr val="000000">
                      <a:alpha val="30000"/>
                    </a:srgbClr>
                  </a:outerShdw>
                </a:effectLst>
              </a:rPr>
              <a:t> commands)</a:t>
            </a:r>
            <a:endParaRPr lang="en-US" sz="3600" dirty="0"/>
          </a:p>
        </p:txBody>
      </p:sp>
      <p:sp>
        <p:nvSpPr>
          <p:cNvPr id="4" name="Content Placeholder 3"/>
          <p:cNvSpPr>
            <a:spLocks noGrp="1"/>
          </p:cNvSpPr>
          <p:nvPr>
            <p:ph sz="half" idx="2"/>
          </p:nvPr>
        </p:nvSpPr>
        <p:spPr>
          <a:xfrm>
            <a:off x="2895600" y="1600201"/>
            <a:ext cx="6019800" cy="2057400"/>
          </a:xfrm>
        </p:spPr>
        <p:txBody>
          <a:bodyPr/>
          <a:lstStyle/>
          <a:p>
            <a:pPr marL="0" indent="0">
              <a:buNone/>
            </a:pPr>
            <a:r>
              <a:rPr lang="en-US" sz="2400" dirty="0" smtClean="0"/>
              <a:t>A students, Sam, explains how singing the irregular </a:t>
            </a:r>
            <a:r>
              <a:rPr lang="en-US" sz="2400" i="1" dirty="0" smtClean="0"/>
              <a:t>tú</a:t>
            </a:r>
            <a:r>
              <a:rPr lang="en-US" sz="2400" dirty="0" smtClean="0"/>
              <a:t> commands to the tune of “Row, row, row your boat” helps her remember the irregular forms.  Notice that she uses repetition in her song to help her remember the forms.</a:t>
            </a:r>
            <a:endParaRPr lang="en-US" sz="2400" dirty="0"/>
          </a:p>
        </p:txBody>
      </p:sp>
      <p:sp>
        <p:nvSpPr>
          <p:cNvPr id="5" name="Slide Number Placeholder 4"/>
          <p:cNvSpPr>
            <a:spLocks noGrp="1"/>
          </p:cNvSpPr>
          <p:nvPr>
            <p:ph type="sldNum" sz="quarter" idx="12"/>
          </p:nvPr>
        </p:nvSpPr>
        <p:spPr/>
        <p:txBody>
          <a:bodyPr/>
          <a:lstStyle/>
          <a:p>
            <a:pPr>
              <a:defRPr/>
            </a:pPr>
            <a:fld id="{145F26A4-7992-4D0B-B6B0-141C29C888FB}" type="slidenum">
              <a:rPr lang="en-US" smtClean="0"/>
              <a:pPr>
                <a:defRPr/>
              </a:pPr>
              <a:t>17</a:t>
            </a:fld>
            <a:endParaRPr lang="en-US" dirty="0"/>
          </a:p>
        </p:txBody>
      </p:sp>
      <p:pic>
        <p:nvPicPr>
          <p:cNvPr id="6" name="Picture 5"/>
          <p:cNvPicPr/>
          <p:nvPr/>
        </p:nvPicPr>
        <p:blipFill>
          <a:blip r:embed="rId4"/>
          <a:srcRect l="59205" t="18089" r="22322" b="16382"/>
          <a:stretch>
            <a:fillRect/>
          </a:stretch>
        </p:blipFill>
        <p:spPr bwMode="auto">
          <a:xfrm>
            <a:off x="457200" y="1417637"/>
            <a:ext cx="2133600" cy="5303837"/>
          </a:xfrm>
          <a:prstGeom prst="rect">
            <a:avLst/>
          </a:prstGeom>
          <a:noFill/>
          <a:ln w="9525">
            <a:noFill/>
            <a:miter lim="800000"/>
            <a:headEnd/>
            <a:tailEnd/>
          </a:ln>
        </p:spPr>
      </p:pic>
      <p:pic>
        <p:nvPicPr>
          <p:cNvPr id="7" name="Picture 6"/>
          <p:cNvPicPr/>
          <p:nvPr/>
        </p:nvPicPr>
        <p:blipFill>
          <a:blip r:embed="rId5"/>
          <a:srcRect l="27646" t="30034" r="17191" b="48383"/>
          <a:stretch>
            <a:fillRect/>
          </a:stretch>
        </p:blipFill>
        <p:spPr bwMode="auto">
          <a:xfrm>
            <a:off x="3200400" y="4419600"/>
            <a:ext cx="5486400" cy="1936750"/>
          </a:xfrm>
          <a:prstGeom prst="rect">
            <a:avLst/>
          </a:prstGeom>
          <a:noFill/>
          <a:ln w="38100">
            <a:solidFill>
              <a:schemeClr val="accent1"/>
            </a:solidFill>
            <a:miter lim="800000"/>
            <a:headEnd/>
            <a:tailEnd/>
          </a:ln>
        </p:spPr>
      </p:pic>
      <p:sp>
        <p:nvSpPr>
          <p:cNvPr id="8" name="7-Point Star 7">
            <a:hlinkClick r:id="rId6" action="ppaction://hlinkfile"/>
          </p:cNvPr>
          <p:cNvSpPr/>
          <p:nvPr/>
        </p:nvSpPr>
        <p:spPr>
          <a:xfrm>
            <a:off x="8763000" y="6051550"/>
            <a:ext cx="304800" cy="304800"/>
          </a:xfrm>
          <a:prstGeom prst="star7">
            <a:avLst/>
          </a:prstGeom>
          <a:solidFill>
            <a:schemeClr val="tx1">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pic>
        <p:nvPicPr>
          <p:cNvPr id="9" name="S_2Nov07_AffTuCommandsSong.mp3">
            <a:hlinkClick r:id="" action="ppaction://media"/>
          </p:cNvPr>
          <p:cNvPicPr>
            <a:picLocks noRot="1" noChangeAspect="1"/>
          </p:cNvPicPr>
          <p:nvPr>
            <a:audioFile r:link="rId1"/>
          </p:nvPr>
        </p:nvPicPr>
        <p:blipFill>
          <a:blip r:embed="rId7"/>
          <a:stretch>
            <a:fillRect/>
          </a:stretch>
        </p:blipFill>
        <p:spPr>
          <a:xfrm>
            <a:off x="8289925" y="3657601"/>
            <a:ext cx="625475" cy="625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2713" fill="hold"/>
                                        <p:tgtEl>
                                          <p:spTgt spid="9"/>
                                        </p:tgtEl>
                                      </p:cBhvr>
                                    </p:cmd>
                                  </p:childTnLst>
                                </p:cTn>
                              </p:par>
                            </p:childTnLst>
                          </p:cTn>
                        </p:par>
                      </p:childTnLst>
                    </p:cTn>
                  </p:par>
                </p:childTnLst>
              </p:cTn>
              <p:nextCondLst>
                <p:cond evt="onClick" delay="0">
                  <p:tgtEl>
                    <p:spTgt spid="9"/>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792163"/>
          </a:xfrm>
        </p:spPr>
        <p:txBody>
          <a:bodyPr/>
          <a:lstStyle/>
          <a:p>
            <a:pPr eaLnBrk="1" hangingPunct="1">
              <a:defRPr/>
            </a:pPr>
            <a:r>
              <a:rPr lang="en-US" b="1" dirty="0" smtClean="0">
                <a:solidFill>
                  <a:schemeClr val="tx2">
                    <a:lumMod val="90000"/>
                  </a:schemeClr>
                </a:solidFill>
              </a:rPr>
              <a:t>The</a:t>
            </a:r>
            <a:r>
              <a:rPr lang="en-US" sz="4000" b="1" dirty="0" smtClean="0">
                <a:solidFill>
                  <a:schemeClr val="tx2">
                    <a:lumMod val="90000"/>
                  </a:schemeClr>
                </a:solidFill>
              </a:rPr>
              <a:t> Nature of the Website</a:t>
            </a:r>
            <a:endParaRPr lang="en-US" sz="4000" b="1" dirty="0" smtClean="0">
              <a:solidFill>
                <a:schemeClr val="tx2">
                  <a:lumMod val="90000"/>
                </a:schemeClr>
              </a:solidFill>
            </a:endParaRPr>
          </a:p>
        </p:txBody>
      </p:sp>
      <p:sp>
        <p:nvSpPr>
          <p:cNvPr id="3" name="Content Placeholder 2"/>
          <p:cNvSpPr>
            <a:spLocks noGrp="1"/>
          </p:cNvSpPr>
          <p:nvPr>
            <p:ph idx="1"/>
          </p:nvPr>
        </p:nvSpPr>
        <p:spPr>
          <a:xfrm>
            <a:off x="304800" y="1279525"/>
            <a:ext cx="8382000" cy="5578475"/>
          </a:xfrm>
        </p:spPr>
        <p:txBody>
          <a:bodyPr rtlCol="0">
            <a:normAutofit lnSpcReduction="10000"/>
          </a:bodyPr>
          <a:lstStyle/>
          <a:p>
            <a:pPr eaLnBrk="1" fontAlgn="auto" hangingPunct="1">
              <a:spcAft>
                <a:spcPts val="0"/>
              </a:spcAft>
              <a:buFont typeface="Arial" pitchFamily="34" charset="0"/>
              <a:buChar char="•"/>
              <a:defRPr/>
            </a:pPr>
            <a:r>
              <a:rPr lang="en-US" dirty="0" smtClean="0"/>
              <a:t>72 strategies found to be effective</a:t>
            </a:r>
            <a:r>
              <a:rPr lang="en-US" dirty="0" smtClean="0"/>
              <a:t>.</a:t>
            </a:r>
          </a:p>
          <a:p>
            <a:pPr eaLnBrk="1" fontAlgn="auto" hangingPunct="1">
              <a:spcAft>
                <a:spcPts val="0"/>
              </a:spcAft>
              <a:buFont typeface="Arial" pitchFamily="34" charset="0"/>
              <a:buChar char="•"/>
              <a:defRPr/>
            </a:pPr>
            <a:r>
              <a:rPr lang="en-US" dirty="0" smtClean="0"/>
              <a:t>Strategizing about the learning and use of Spanish grammar.</a:t>
            </a:r>
          </a:p>
          <a:p>
            <a:pPr eaLnBrk="1" fontAlgn="auto" hangingPunct="1">
              <a:spcAft>
                <a:spcPts val="0"/>
              </a:spcAft>
              <a:buFont typeface="Arial" pitchFamily="34" charset="0"/>
              <a:buChar char="•"/>
              <a:defRPr/>
            </a:pPr>
            <a:r>
              <a:rPr lang="en-US" dirty="0" smtClean="0"/>
              <a:t>Not a Spanish grammar website.</a:t>
            </a:r>
          </a:p>
          <a:p>
            <a:pPr eaLnBrk="1" fontAlgn="auto" hangingPunct="1">
              <a:spcAft>
                <a:spcPts val="0"/>
              </a:spcAft>
              <a:buFont typeface="Arial" pitchFamily="34" charset="0"/>
              <a:buChar char="•"/>
              <a:defRPr/>
            </a:pPr>
            <a:r>
              <a:rPr lang="en-US" dirty="0" smtClean="0"/>
              <a:t>Wide variety of strategies -- related to perceptual styles, cognitive strategies, memory strategies,  and other strategies with defy classification.</a:t>
            </a:r>
          </a:p>
          <a:p>
            <a:pPr eaLnBrk="1" fontAlgn="auto" hangingPunct="1">
              <a:spcAft>
                <a:spcPts val="0"/>
              </a:spcAft>
              <a:buFont typeface="Arial" pitchFamily="34" charset="0"/>
              <a:buChar char="•"/>
              <a:defRPr/>
            </a:pPr>
            <a:r>
              <a:rPr lang="en-US" dirty="0" smtClean="0"/>
              <a:t>Rules of grammar or rules of thumb (</a:t>
            </a:r>
            <a:r>
              <a:rPr lang="en-US" dirty="0" err="1" smtClean="0"/>
              <a:t>Negueruela</a:t>
            </a:r>
            <a:r>
              <a:rPr lang="en-US" dirty="0" smtClean="0"/>
              <a:t> &amp; </a:t>
            </a:r>
            <a:r>
              <a:rPr lang="en-US" dirty="0" err="1" smtClean="0"/>
              <a:t>Lantolf</a:t>
            </a:r>
            <a:r>
              <a:rPr lang="en-US" dirty="0" smtClean="0"/>
              <a:t>, 2006). </a:t>
            </a: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927FCBC5-201F-4934-A8D9-609C4FEA1FE3}" type="slidenum">
              <a:rPr lang="en-US"/>
              <a:pPr>
                <a:defRPr/>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792163"/>
          </a:xfrm>
        </p:spPr>
        <p:txBody>
          <a:bodyPr/>
          <a:lstStyle/>
          <a:p>
            <a:pPr eaLnBrk="1" hangingPunct="1">
              <a:defRPr/>
            </a:pPr>
            <a:r>
              <a:rPr lang="en-US" sz="5400" b="1" dirty="0" smtClean="0">
                <a:solidFill>
                  <a:schemeClr val="tx2">
                    <a:lumMod val="90000"/>
                  </a:schemeClr>
                </a:solidFill>
              </a:rPr>
              <a:t>Research Project</a:t>
            </a:r>
          </a:p>
        </p:txBody>
      </p:sp>
      <p:sp>
        <p:nvSpPr>
          <p:cNvPr id="3" name="Content Placeholder 2"/>
          <p:cNvSpPr>
            <a:spLocks noGrp="1"/>
          </p:cNvSpPr>
          <p:nvPr>
            <p:ph idx="1"/>
          </p:nvPr>
        </p:nvSpPr>
        <p:spPr>
          <a:xfrm>
            <a:off x="304800" y="1143000"/>
            <a:ext cx="8382000" cy="5578475"/>
          </a:xfrm>
        </p:spPr>
        <p:txBody>
          <a:bodyPr rtlCol="0">
            <a:normAutofit fontScale="92500" lnSpcReduction="20000"/>
          </a:bodyPr>
          <a:lstStyle/>
          <a:p>
            <a:pPr eaLnBrk="1" fontAlgn="auto" hangingPunct="1">
              <a:spcAft>
                <a:spcPts val="0"/>
              </a:spcAft>
              <a:buClr>
                <a:schemeClr val="tx1"/>
              </a:buClr>
              <a:buSzPct val="160000"/>
              <a:buFont typeface="Arial" pitchFamily="34" charset="0"/>
              <a:buChar char="•"/>
              <a:defRPr/>
            </a:pPr>
            <a:r>
              <a:rPr lang="en-US" dirty="0" smtClean="0"/>
              <a:t>Purpose: To evaluate the effectiveness of the website</a:t>
            </a:r>
          </a:p>
          <a:p>
            <a:pPr marL="341313" lvl="1" indent="-341313" eaLnBrk="1" fontAlgn="auto" hangingPunct="1">
              <a:spcAft>
                <a:spcPts val="0"/>
              </a:spcAft>
              <a:buClr>
                <a:schemeClr val="tx1"/>
              </a:buClr>
              <a:buSzPct val="165000"/>
              <a:buFont typeface="Arial" pitchFamily="34" charset="0"/>
              <a:buChar char="•"/>
              <a:defRPr/>
            </a:pPr>
            <a:r>
              <a:rPr lang="en-US" sz="3200" dirty="0" smtClean="0"/>
              <a:t>UROP grant awarded to undergraduates Jonah Thompson and Lance Witzig in the Spring of 2007.</a:t>
            </a:r>
          </a:p>
          <a:p>
            <a:pPr marL="341313" lvl="1" indent="-341313" eaLnBrk="1" fontAlgn="auto" hangingPunct="1">
              <a:spcAft>
                <a:spcPts val="0"/>
              </a:spcAft>
              <a:buClr>
                <a:schemeClr val="tx1"/>
              </a:buClr>
              <a:buSzPct val="165000"/>
              <a:buFont typeface="Arial" pitchFamily="34" charset="0"/>
              <a:buChar char="•"/>
              <a:defRPr/>
            </a:pPr>
            <a:r>
              <a:rPr lang="en-US" sz="3200" dirty="0" smtClean="0"/>
              <a:t>Grant provided funds to offer participants gift certificates at the University bookstore.</a:t>
            </a:r>
          </a:p>
          <a:p>
            <a:pPr marL="341313" lvl="1" indent="-341313" eaLnBrk="1" fontAlgn="auto" hangingPunct="1">
              <a:spcAft>
                <a:spcPts val="0"/>
              </a:spcAft>
              <a:buClr>
                <a:schemeClr val="tx1"/>
              </a:buClr>
              <a:buSzPct val="165000"/>
              <a:buFont typeface="Arial" pitchFamily="34" charset="0"/>
              <a:buChar char="•"/>
              <a:defRPr/>
            </a:pPr>
            <a:r>
              <a:rPr lang="en-US" sz="3200" dirty="0" smtClean="0"/>
              <a:t>Unique niche for this study:  researching strategies at </a:t>
            </a:r>
            <a:r>
              <a:rPr lang="en-US" sz="3200" b="1" dirty="0" smtClean="0"/>
              <a:t>a high level of specificity </a:t>
            </a:r>
            <a:r>
              <a:rPr lang="en-US" sz="3200" dirty="0" smtClean="0"/>
              <a:t>– unlike in other studies where a strategy is much less fine-tuned – e.g., “I use a dictionary.”</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927FCBC5-201F-4934-A8D9-609C4FEA1FE3}" type="slidenum">
              <a:rPr lang="en-US"/>
              <a:pPr>
                <a:defRPr/>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rtlCol="0">
            <a:noAutofit/>
          </a:bodyPr>
          <a:lstStyle/>
          <a:p>
            <a:pPr eaLnBrk="1" fontAlgn="auto" hangingPunct="1">
              <a:spcAft>
                <a:spcPts val="0"/>
              </a:spcAft>
              <a:defRPr/>
            </a:pPr>
            <a:r>
              <a:rPr lang="en-US" sz="3600" b="1" dirty="0" smtClean="0">
                <a:solidFill>
                  <a:schemeClr val="tx2">
                    <a:lumMod val="90000"/>
                  </a:schemeClr>
                </a:solidFill>
              </a:rPr>
              <a:t>Spanish Grammar Strategies Website – The Rationale</a:t>
            </a:r>
            <a:endParaRPr lang="en-US" sz="3600" dirty="0">
              <a:solidFill>
                <a:schemeClr val="tx2">
                  <a:lumMod val="90000"/>
                </a:schemeClr>
              </a:solidFill>
            </a:endParaRPr>
          </a:p>
        </p:txBody>
      </p:sp>
      <p:sp>
        <p:nvSpPr>
          <p:cNvPr id="3" name="Content Placeholder 2"/>
          <p:cNvSpPr>
            <a:spLocks noGrp="1"/>
          </p:cNvSpPr>
          <p:nvPr>
            <p:ph idx="1"/>
          </p:nvPr>
        </p:nvSpPr>
        <p:spPr>
          <a:xfrm>
            <a:off x="0" y="1554162"/>
            <a:ext cx="9144000" cy="5121275"/>
          </a:xfrm>
        </p:spPr>
        <p:txBody>
          <a:bodyPr rtlCol="0">
            <a:normAutofit fontScale="85000" lnSpcReduction="20000"/>
          </a:bodyPr>
          <a:lstStyle/>
          <a:p>
            <a:pPr eaLnBrk="1" fontAlgn="auto" hangingPunct="1">
              <a:lnSpc>
                <a:spcPct val="90000"/>
              </a:lnSpc>
              <a:spcAft>
                <a:spcPts val="0"/>
              </a:spcAft>
              <a:buClr>
                <a:schemeClr val="accent5">
                  <a:lumMod val="60000"/>
                  <a:lumOff val="40000"/>
                </a:schemeClr>
              </a:buClr>
              <a:buFont typeface="Arial" pitchFamily="34" charset="0"/>
              <a:buChar char="•"/>
              <a:defRPr/>
            </a:pPr>
            <a:r>
              <a:rPr lang="en-US" dirty="0" smtClean="0">
                <a:effectLst>
                  <a:outerShdw blurRad="38100" dist="38100" dir="2700000" algn="tl">
                    <a:srgbClr val="000000">
                      <a:alpha val="43137"/>
                    </a:srgbClr>
                  </a:outerShdw>
                </a:effectLst>
                <a:latin typeface="Arial" charset="0"/>
              </a:rPr>
              <a:t>While attention is focused on the teaching of grammar, not very much attention is paid to how learners are to go about learning and performing it.</a:t>
            </a:r>
          </a:p>
          <a:p>
            <a:pPr eaLnBrk="1" fontAlgn="auto" hangingPunct="1">
              <a:lnSpc>
                <a:spcPct val="90000"/>
              </a:lnSpc>
              <a:spcAft>
                <a:spcPts val="0"/>
              </a:spcAft>
              <a:buClr>
                <a:schemeClr val="accent5">
                  <a:lumMod val="60000"/>
                  <a:lumOff val="40000"/>
                </a:schemeClr>
              </a:buClr>
              <a:buNone/>
              <a:defRPr/>
            </a:pPr>
            <a:endParaRPr lang="en-US" dirty="0" smtClean="0">
              <a:effectLst>
                <a:outerShdw blurRad="38100" dist="38100" dir="2700000" algn="tl">
                  <a:srgbClr val="000000">
                    <a:alpha val="43137"/>
                  </a:srgbClr>
                </a:outerShdw>
              </a:effectLst>
              <a:latin typeface="Arial" charset="0"/>
            </a:endParaRPr>
          </a:p>
          <a:p>
            <a:pPr eaLnBrk="1" fontAlgn="auto" hangingPunct="1">
              <a:lnSpc>
                <a:spcPct val="90000"/>
              </a:lnSpc>
              <a:spcAft>
                <a:spcPts val="0"/>
              </a:spcAft>
              <a:buClr>
                <a:schemeClr val="accent5">
                  <a:lumMod val="60000"/>
                  <a:lumOff val="40000"/>
                </a:schemeClr>
              </a:buClr>
              <a:buFont typeface="Arial" pitchFamily="34" charset="0"/>
              <a:buChar char="•"/>
              <a:defRPr/>
            </a:pPr>
            <a:r>
              <a:rPr lang="en-US" dirty="0" smtClean="0">
                <a:effectLst>
                  <a:outerShdw blurRad="38100" dist="38100" dir="2700000" algn="tl">
                    <a:srgbClr val="000000">
                      <a:alpha val="43137"/>
                    </a:srgbClr>
                  </a:outerShdw>
                </a:effectLst>
                <a:latin typeface="Arial" charset="0"/>
              </a:rPr>
              <a:t>Grammar forms are not just magically acquired.</a:t>
            </a:r>
          </a:p>
          <a:p>
            <a:pPr eaLnBrk="1" fontAlgn="auto" hangingPunct="1">
              <a:lnSpc>
                <a:spcPct val="90000"/>
              </a:lnSpc>
              <a:spcAft>
                <a:spcPts val="0"/>
              </a:spcAft>
              <a:buClr>
                <a:schemeClr val="accent5">
                  <a:lumMod val="60000"/>
                  <a:lumOff val="40000"/>
                </a:schemeClr>
              </a:buClr>
              <a:buNone/>
              <a:defRPr/>
            </a:pPr>
            <a:endParaRPr lang="en-US" dirty="0" smtClean="0">
              <a:effectLst>
                <a:outerShdw blurRad="38100" dist="38100" dir="2700000" algn="tl">
                  <a:srgbClr val="000000">
                    <a:alpha val="43137"/>
                  </a:srgbClr>
                </a:outerShdw>
              </a:effectLst>
              <a:latin typeface="Arial" charset="0"/>
            </a:endParaRPr>
          </a:p>
          <a:p>
            <a:pPr eaLnBrk="1" fontAlgn="auto" hangingPunct="1">
              <a:lnSpc>
                <a:spcPct val="90000"/>
              </a:lnSpc>
              <a:spcAft>
                <a:spcPts val="0"/>
              </a:spcAft>
              <a:buClr>
                <a:schemeClr val="accent5">
                  <a:lumMod val="60000"/>
                  <a:lumOff val="40000"/>
                </a:schemeClr>
              </a:buClr>
              <a:buFont typeface="Arial" pitchFamily="34" charset="0"/>
              <a:buChar char="•"/>
              <a:defRPr/>
            </a:pPr>
            <a:r>
              <a:rPr lang="en-US" dirty="0" smtClean="0">
                <a:effectLst>
                  <a:outerShdw blurRad="38100" dist="38100" dir="2700000" algn="tl">
                    <a:srgbClr val="000000">
                      <a:alpha val="43137"/>
                    </a:srgbClr>
                  </a:outerShdw>
                </a:effectLst>
                <a:latin typeface="Arial" charset="0"/>
              </a:rPr>
              <a:t>Learners encounter grammar forms that are problematic, regardless of how well they are presented in textbooks or in class.</a:t>
            </a:r>
          </a:p>
          <a:p>
            <a:pPr eaLnBrk="1" fontAlgn="auto" hangingPunct="1">
              <a:lnSpc>
                <a:spcPct val="90000"/>
              </a:lnSpc>
              <a:spcAft>
                <a:spcPts val="0"/>
              </a:spcAft>
              <a:buClr>
                <a:schemeClr val="accent5">
                  <a:lumMod val="60000"/>
                  <a:lumOff val="40000"/>
                </a:schemeClr>
              </a:buClr>
              <a:buNone/>
              <a:defRPr/>
            </a:pPr>
            <a:endParaRPr lang="en-US" dirty="0" smtClean="0">
              <a:effectLst>
                <a:outerShdw blurRad="38100" dist="38100" dir="2700000" algn="tl">
                  <a:srgbClr val="000000">
                    <a:alpha val="43137"/>
                  </a:srgbClr>
                </a:outerShdw>
              </a:effectLst>
              <a:latin typeface="Arial" charset="0"/>
            </a:endParaRPr>
          </a:p>
          <a:p>
            <a:pPr eaLnBrk="1" fontAlgn="auto" hangingPunct="1">
              <a:lnSpc>
                <a:spcPct val="90000"/>
              </a:lnSpc>
              <a:spcAft>
                <a:spcPts val="0"/>
              </a:spcAft>
              <a:buClr>
                <a:schemeClr val="accent5">
                  <a:lumMod val="60000"/>
                  <a:lumOff val="40000"/>
                </a:schemeClr>
              </a:buClr>
              <a:buFont typeface="Arial" pitchFamily="34" charset="0"/>
              <a:buChar char="•"/>
              <a:defRPr/>
            </a:pPr>
            <a:r>
              <a:rPr lang="en-US" dirty="0" smtClean="0">
                <a:effectLst>
                  <a:outerShdw blurRad="38100" dist="38100" dir="2700000" algn="tl">
                    <a:srgbClr val="000000">
                      <a:alpha val="43137"/>
                    </a:srgbClr>
                  </a:outerShdw>
                </a:effectLst>
                <a:latin typeface="Arial" charset="0"/>
              </a:rPr>
              <a:t>“At heart, learning depends on the               </a:t>
            </a:r>
          </a:p>
          <a:p>
            <a:pPr eaLnBrk="1" fontAlgn="auto" hangingPunct="1">
              <a:lnSpc>
                <a:spcPct val="90000"/>
              </a:lnSpc>
              <a:spcAft>
                <a:spcPts val="0"/>
              </a:spcAft>
              <a:buClr>
                <a:schemeClr val="accent5">
                  <a:lumMod val="60000"/>
                  <a:lumOff val="40000"/>
                </a:schemeClr>
              </a:buClr>
              <a:buFont typeface="Arial" pitchFamily="34" charset="0"/>
              <a:buNone/>
              <a:defRPr/>
            </a:pPr>
            <a:r>
              <a:rPr lang="en-US" dirty="0" smtClean="0">
                <a:effectLst>
                  <a:outerShdw blurRad="38100" dist="38100" dir="2700000" algn="tl">
                    <a:srgbClr val="000000">
                      <a:alpha val="43137"/>
                    </a:srgbClr>
                  </a:outerShdw>
                </a:effectLst>
                <a:latin typeface="Arial" charset="0"/>
              </a:rPr>
              <a:t>	student“ (Oxford &amp; Lee, 2007).</a:t>
            </a:r>
            <a:r>
              <a:rPr lang="en-US" dirty="0" smtClean="0"/>
              <a:t> </a:t>
            </a:r>
          </a:p>
          <a:p>
            <a:pPr eaLnBrk="1" fontAlgn="auto" hangingPunct="1">
              <a:lnSpc>
                <a:spcPct val="90000"/>
              </a:lnSpc>
              <a:spcAft>
                <a:spcPts val="0"/>
              </a:spcAft>
              <a:buClr>
                <a:schemeClr val="accent5">
                  <a:lumMod val="60000"/>
                  <a:lumOff val="40000"/>
                </a:schemeClr>
              </a:buClr>
              <a:buNone/>
              <a:defRPr/>
            </a:pPr>
            <a:endParaRPr lang="en-US" dirty="0" smtClean="0"/>
          </a:p>
          <a:p>
            <a:pPr eaLnBrk="1" fontAlgn="auto" hangingPunct="1">
              <a:lnSpc>
                <a:spcPct val="90000"/>
              </a:lnSpc>
              <a:spcAft>
                <a:spcPts val="0"/>
              </a:spcAft>
              <a:buClr>
                <a:schemeClr val="accent5">
                  <a:lumMod val="60000"/>
                  <a:lumOff val="40000"/>
                </a:schemeClr>
              </a:buClr>
              <a:buFont typeface="Arial" pitchFamily="34" charset="0"/>
              <a:buNone/>
              <a:defRPr/>
            </a:pPr>
            <a:r>
              <a:rPr lang="en-US" sz="2400" dirty="0" smtClean="0">
                <a:latin typeface="Arial" pitchFamily="34" charset="0"/>
              </a:rPr>
              <a:t>	</a:t>
            </a:r>
            <a:endParaRPr lang="en-US" sz="1800" dirty="0" smtClean="0">
              <a:latin typeface="Arial" pitchFamily="34" charset="0"/>
            </a:endParaRPr>
          </a:p>
          <a:p>
            <a:pPr eaLnBrk="1" fontAlgn="auto" hangingPunct="1">
              <a:lnSpc>
                <a:spcPct val="90000"/>
              </a:lnSpc>
              <a:spcAft>
                <a:spcPts val="0"/>
              </a:spcAft>
              <a:buClr>
                <a:schemeClr val="accent5">
                  <a:lumMod val="60000"/>
                  <a:lumOff val="40000"/>
                </a:schemeClr>
              </a:buClr>
              <a:buFont typeface="Arial" pitchFamily="34" charset="0"/>
              <a:buChar char="•"/>
              <a:defRPr/>
            </a:pPr>
            <a:endParaRPr lang="en-US" dirty="0" smtClean="0">
              <a:effectLst>
                <a:outerShdw blurRad="38100" dist="38100" dir="2700000" algn="tl">
                  <a:srgbClr val="000000">
                    <a:alpha val="43137"/>
                  </a:srgbClr>
                </a:outerShdw>
              </a:effectLst>
              <a:latin typeface="Arial" charset="0"/>
            </a:endParaRPr>
          </a:p>
          <a:p>
            <a:pPr eaLnBrk="1" fontAlgn="auto" hangingPunct="1">
              <a:spcAft>
                <a:spcPts val="0"/>
              </a:spcAft>
              <a:buFont typeface="Arial" pitchFamily="34" charset="0"/>
              <a:buChar char="•"/>
              <a:defRPr/>
            </a:pPr>
            <a:endParaRPr lang="en-US" dirty="0"/>
          </a:p>
        </p:txBody>
      </p:sp>
      <p:sp>
        <p:nvSpPr>
          <p:cNvPr id="7" name="Slide Number Placeholder 6"/>
          <p:cNvSpPr>
            <a:spLocks noGrp="1"/>
          </p:cNvSpPr>
          <p:nvPr>
            <p:ph type="sldNum" sz="quarter" idx="12"/>
          </p:nvPr>
        </p:nvSpPr>
        <p:spPr/>
        <p:txBody>
          <a:bodyPr/>
          <a:lstStyle/>
          <a:p>
            <a:pPr>
              <a:defRPr/>
            </a:pPr>
            <a:fld id="{25A63944-AD27-444D-8550-29708D8A6FA6}" type="slidenum">
              <a:rPr lang="en-US"/>
              <a:pPr>
                <a:defRPr/>
              </a:pPr>
              <a:t>2</a:t>
            </a:fld>
            <a:endParaRPr lang="en-US" dirty="0"/>
          </a:p>
        </p:txBody>
      </p:sp>
      <p:pic>
        <p:nvPicPr>
          <p:cNvPr id="3077" name="Picture 5"/>
          <p:cNvPicPr>
            <a:picLocks noChangeAspect="1" noChangeArrowheads="1"/>
          </p:cNvPicPr>
          <p:nvPr/>
        </p:nvPicPr>
        <p:blipFill>
          <a:blip r:embed="rId3"/>
          <a:srcRect/>
          <a:stretch>
            <a:fillRect/>
          </a:stretch>
        </p:blipFill>
        <p:spPr bwMode="auto">
          <a:xfrm>
            <a:off x="6248400" y="4274145"/>
            <a:ext cx="2438400" cy="1524000"/>
          </a:xfrm>
          <a:prstGeom prst="rect">
            <a:avLst/>
          </a:prstGeom>
          <a:noFill/>
          <a:ln w="9525">
            <a:noFill/>
            <a:miter lim="800000"/>
            <a:headEnd/>
            <a:tailEnd/>
          </a:ln>
        </p:spPr>
      </p:pic>
      <p:sp>
        <p:nvSpPr>
          <p:cNvPr id="6" name="TextBox 5"/>
          <p:cNvSpPr txBox="1"/>
          <p:nvPr/>
        </p:nvSpPr>
        <p:spPr>
          <a:xfrm>
            <a:off x="228600" y="5798145"/>
            <a:ext cx="8458200" cy="923330"/>
          </a:xfrm>
          <a:prstGeom prst="rect">
            <a:avLst/>
          </a:prstGeom>
          <a:noFill/>
        </p:spPr>
        <p:txBody>
          <a:bodyPr wrap="square" rtlCol="0">
            <a:spAutoFit/>
          </a:bodyPr>
          <a:lstStyle/>
          <a:p>
            <a:r>
              <a:rPr lang="en-US" dirty="0" smtClean="0">
                <a:latin typeface="Arial" pitchFamily="34" charset="0"/>
              </a:rPr>
              <a:t>[</a:t>
            </a:r>
            <a:r>
              <a:rPr lang="en-US" sz="1700" dirty="0" smtClean="0">
                <a:latin typeface="Arial" pitchFamily="34" charset="0"/>
              </a:rPr>
              <a:t>Oxford, R. L. &amp; Lee, K. R. (2007). L2 grammar strategies: The second Cinderella and beyond. In A. D. Cohen &amp; E. Macaro (Eds.), </a:t>
            </a:r>
            <a:r>
              <a:rPr lang="en-US" sz="1700" i="1" dirty="0" smtClean="0">
                <a:latin typeface="Arial" pitchFamily="34" charset="0"/>
              </a:rPr>
              <a:t>Language learner strategies: 30 years of research and practice</a:t>
            </a:r>
            <a:r>
              <a:rPr lang="en-US" sz="1700" dirty="0" smtClean="0">
                <a:latin typeface="Arial" pitchFamily="34" charset="0"/>
              </a:rPr>
              <a:t> (pp. 117-139)</a:t>
            </a:r>
            <a:r>
              <a:rPr lang="en-US" sz="1700" i="1" dirty="0" smtClean="0">
                <a:latin typeface="Arial" pitchFamily="34" charset="0"/>
              </a:rPr>
              <a:t>. </a:t>
            </a:r>
            <a:r>
              <a:rPr lang="en-US" sz="1700" dirty="0" smtClean="0">
                <a:latin typeface="Arial" pitchFamily="34" charset="0"/>
              </a:rPr>
              <a:t>Oxford: Oxford University Press.]</a:t>
            </a:r>
            <a:endParaRPr lang="en-US" sz="17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3077"/>
                                        </p:tgtEl>
                                        <p:attrNameLst>
                                          <p:attrName>style.visibility</p:attrName>
                                        </p:attrNameLst>
                                      </p:cBhvr>
                                      <p:to>
                                        <p:strVal val="visible"/>
                                      </p:to>
                                    </p:set>
                                    <p:anim calcmode="lin" valueType="num">
                                      <p:cBhvr additive="base">
                                        <p:cTn id="23" dur="500" fill="hold"/>
                                        <p:tgtEl>
                                          <p:spTgt spid="3077"/>
                                        </p:tgtEl>
                                        <p:attrNameLst>
                                          <p:attrName>ppt_x</p:attrName>
                                        </p:attrNameLst>
                                      </p:cBhvr>
                                      <p:tavLst>
                                        <p:tav tm="0">
                                          <p:val>
                                            <p:strVal val="#ppt_x"/>
                                          </p:val>
                                        </p:tav>
                                        <p:tav tm="100000">
                                          <p:val>
                                            <p:strVal val="#ppt_x"/>
                                          </p:val>
                                        </p:tav>
                                      </p:tavLst>
                                    </p:anim>
                                    <p:anim calcmode="lin" valueType="num">
                                      <p:cBhvr additive="base">
                                        <p:cTn id="24"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868363"/>
          </a:xfrm>
        </p:spPr>
        <p:txBody>
          <a:bodyPr/>
          <a:lstStyle/>
          <a:p>
            <a:pPr eaLnBrk="1" hangingPunct="1">
              <a:defRPr/>
            </a:pPr>
            <a:r>
              <a:rPr lang="en-US" b="1" dirty="0" smtClean="0">
                <a:solidFill>
                  <a:schemeClr val="tx2">
                    <a:lumMod val="90000"/>
                  </a:schemeClr>
                </a:solidFill>
              </a:rPr>
              <a:t>Research Questions</a:t>
            </a:r>
          </a:p>
        </p:txBody>
      </p:sp>
      <p:sp>
        <p:nvSpPr>
          <p:cNvPr id="3" name="Content Placeholder 2"/>
          <p:cNvSpPr>
            <a:spLocks noGrp="1"/>
          </p:cNvSpPr>
          <p:nvPr>
            <p:ph idx="1"/>
          </p:nvPr>
        </p:nvSpPr>
        <p:spPr>
          <a:xfrm>
            <a:off x="228600" y="1235075"/>
            <a:ext cx="8686800" cy="5121275"/>
          </a:xfrm>
        </p:spPr>
        <p:txBody>
          <a:bodyPr/>
          <a:lstStyle/>
          <a:p>
            <a:pPr marL="511175" indent="-511175" eaLnBrk="1" hangingPunct="1">
              <a:buFont typeface="Wingdings 2" pitchFamily="18" charset="2"/>
              <a:buNone/>
            </a:pPr>
            <a:r>
              <a:rPr lang="en-US" dirty="0" smtClean="0"/>
              <a:t>1. To what extent do learners perceive the strategies that they select are helpful in improving their Spanish?</a:t>
            </a:r>
          </a:p>
          <a:p>
            <a:pPr marL="511175" indent="-511175" eaLnBrk="1" hangingPunct="1">
              <a:buFont typeface="Wingdings 2" pitchFamily="18" charset="2"/>
              <a:buNone/>
            </a:pPr>
            <a:r>
              <a:rPr lang="en-US" dirty="0" smtClean="0"/>
              <a:t>2. What are the learners’ reasons for choosing the strategies that they chose?</a:t>
            </a:r>
          </a:p>
          <a:p>
            <a:pPr marL="511175" indent="-511175" eaLnBrk="1" hangingPunct="1">
              <a:buFont typeface="Wingdings 2" pitchFamily="18" charset="2"/>
              <a:buNone/>
            </a:pPr>
            <a:r>
              <a:rPr lang="en-US" dirty="0" smtClean="0"/>
              <a:t>3. How are specific strategies received by learners?</a:t>
            </a:r>
          </a:p>
          <a:p>
            <a:pPr marL="511175" indent="-511175" eaLnBrk="1" hangingPunct="1">
              <a:buFont typeface="Wingdings 2" pitchFamily="18" charset="2"/>
              <a:buNone/>
            </a:pPr>
            <a:r>
              <a:rPr lang="en-US" dirty="0" smtClean="0"/>
              <a:t>4. What are the learners’ overall impressions of the website?</a:t>
            </a:r>
          </a:p>
        </p:txBody>
      </p:sp>
      <p:sp>
        <p:nvSpPr>
          <p:cNvPr id="4" name="Slide Number Placeholder 3"/>
          <p:cNvSpPr>
            <a:spLocks noGrp="1"/>
          </p:cNvSpPr>
          <p:nvPr>
            <p:ph type="sldNum" sz="quarter" idx="12"/>
          </p:nvPr>
        </p:nvSpPr>
        <p:spPr/>
        <p:txBody>
          <a:bodyPr/>
          <a:lstStyle/>
          <a:p>
            <a:pPr>
              <a:defRPr/>
            </a:pPr>
            <a:fld id="{CE501160-D596-46C6-BDFF-634B2053AC04}" type="slidenum">
              <a:rPr lang="en-US"/>
              <a:pPr>
                <a:defRPr/>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609600"/>
          </a:xfrm>
        </p:spPr>
        <p:txBody>
          <a:bodyPr/>
          <a:lstStyle/>
          <a:p>
            <a:pPr eaLnBrk="1" hangingPunct="1">
              <a:defRPr/>
            </a:pPr>
            <a:r>
              <a:rPr lang="en-US" b="1" dirty="0" smtClean="0">
                <a:solidFill>
                  <a:schemeClr val="tx2">
                    <a:lumMod val="90000"/>
                  </a:schemeClr>
                </a:solidFill>
              </a:rPr>
              <a:t>Research Design</a:t>
            </a:r>
          </a:p>
        </p:txBody>
      </p:sp>
      <p:sp>
        <p:nvSpPr>
          <p:cNvPr id="3" name="Content Placeholder 2"/>
          <p:cNvSpPr>
            <a:spLocks noGrp="1"/>
          </p:cNvSpPr>
          <p:nvPr>
            <p:ph idx="1"/>
          </p:nvPr>
        </p:nvSpPr>
        <p:spPr>
          <a:xfrm>
            <a:off x="0" y="746125"/>
            <a:ext cx="8686800" cy="6111875"/>
          </a:xfrm>
        </p:spPr>
        <p:txBody>
          <a:bodyPr rtlCol="0">
            <a:normAutofit fontScale="92500" lnSpcReduction="20000"/>
          </a:bodyPr>
          <a:lstStyle/>
          <a:p>
            <a:pPr eaLnBrk="1" fontAlgn="auto" hangingPunct="1">
              <a:spcAft>
                <a:spcPts val="0"/>
              </a:spcAft>
              <a:buFont typeface="Wingdings 2" pitchFamily="18" charset="2"/>
              <a:buNone/>
              <a:defRPr/>
            </a:pPr>
            <a:r>
              <a:rPr lang="en-US" sz="3600" b="1" dirty="0" smtClean="0">
                <a:solidFill>
                  <a:schemeClr val="tx2">
                    <a:lumMod val="90000"/>
                  </a:schemeClr>
                </a:solidFill>
              </a:rPr>
              <a:t>  Sample</a:t>
            </a:r>
          </a:p>
          <a:p>
            <a:pPr marL="228600" lvl="2" indent="685800" eaLnBrk="1" fontAlgn="auto" hangingPunct="1">
              <a:spcAft>
                <a:spcPts val="0"/>
              </a:spcAft>
              <a:defRPr/>
            </a:pPr>
            <a:r>
              <a:rPr lang="en-US" sz="3200" dirty="0" smtClean="0"/>
              <a:t>Recruitment of participants: February 	2009</a:t>
            </a:r>
          </a:p>
          <a:p>
            <a:pPr marL="228600" lvl="2" indent="685800" eaLnBrk="1" fontAlgn="auto" hangingPunct="1">
              <a:spcAft>
                <a:spcPts val="0"/>
              </a:spcAft>
              <a:defRPr/>
            </a:pPr>
            <a:r>
              <a:rPr lang="en-US" sz="3200" dirty="0" smtClean="0"/>
              <a:t>15 students volunteered</a:t>
            </a:r>
          </a:p>
          <a:p>
            <a:pPr marL="228600" lvl="2" indent="685800" eaLnBrk="1" fontAlgn="auto" hangingPunct="1">
              <a:spcAft>
                <a:spcPts val="0"/>
              </a:spcAft>
              <a:defRPr/>
            </a:pPr>
            <a:r>
              <a:rPr lang="en-US" sz="3200" dirty="0" smtClean="0"/>
              <a:t>5 Spanish majors, 9 Spanish minors, 1 	neither</a:t>
            </a:r>
          </a:p>
          <a:p>
            <a:pPr marL="228600" lvl="2" indent="685800" eaLnBrk="1" fontAlgn="auto" hangingPunct="1">
              <a:spcAft>
                <a:spcPts val="0"/>
              </a:spcAft>
              <a:defRPr/>
            </a:pPr>
            <a:r>
              <a:rPr lang="en-US" sz="3200" dirty="0" smtClean="0"/>
              <a:t>11 females, 4 males</a:t>
            </a:r>
          </a:p>
          <a:p>
            <a:pPr marL="228600" lvl="2" indent="685800" eaLnBrk="1" fontAlgn="auto" hangingPunct="1">
              <a:spcAft>
                <a:spcPts val="0"/>
              </a:spcAft>
              <a:defRPr/>
            </a:pPr>
            <a:r>
              <a:rPr lang="en-US" sz="3200" dirty="0" smtClean="0"/>
              <a:t>Majority of students with intermediate 	mid proficiency – recruited mainly 	from 5</a:t>
            </a:r>
            <a:r>
              <a:rPr lang="en-US" sz="3200" baseline="30000" dirty="0" smtClean="0"/>
              <a:t>th</a:t>
            </a:r>
            <a:r>
              <a:rPr lang="en-US" sz="3200" dirty="0" smtClean="0"/>
              <a:t>-semester Spanish</a:t>
            </a:r>
          </a:p>
          <a:p>
            <a:pPr marL="228600" lvl="2" indent="685800" eaLnBrk="1" fontAlgn="auto" hangingPunct="1">
              <a:spcAft>
                <a:spcPts val="0"/>
              </a:spcAft>
              <a:defRPr/>
            </a:pPr>
            <a:r>
              <a:rPr lang="en-US" sz="3200" dirty="0" smtClean="0"/>
              <a:t>Two 4</a:t>
            </a:r>
            <a:r>
              <a:rPr lang="en-US" sz="3200" baseline="30000" dirty="0" smtClean="0"/>
              <a:t>th</a:t>
            </a:r>
            <a:r>
              <a:rPr lang="en-US" sz="3200" dirty="0" smtClean="0"/>
              <a:t>-semester students</a:t>
            </a:r>
          </a:p>
          <a:p>
            <a:pPr marL="228600" lvl="2" indent="685800" eaLnBrk="1" fontAlgn="auto" hangingPunct="1">
              <a:spcAft>
                <a:spcPts val="0"/>
              </a:spcAft>
              <a:defRPr/>
            </a:pPr>
            <a:r>
              <a:rPr lang="en-US" sz="3200" dirty="0" smtClean="0"/>
              <a:t>One student preparing his final 	seminar project for the Spanish major.</a:t>
            </a:r>
          </a:p>
          <a:p>
            <a:pPr eaLnBrk="1" fontAlgn="auto" hangingPunct="1">
              <a:spcAft>
                <a:spcPts val="0"/>
              </a:spcAft>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0D75C806-C3A8-43DC-862C-3F34CF08E72C}" type="slidenum">
              <a:rPr lang="en-US"/>
              <a:pPr>
                <a:defRPr/>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228600"/>
            <a:ext cx="3581400" cy="884238"/>
          </a:xfrm>
        </p:spPr>
        <p:txBody>
          <a:bodyPr rtlCol="0">
            <a:normAutofit/>
          </a:bodyPr>
          <a:lstStyle/>
          <a:p>
            <a:pPr algn="l" eaLnBrk="1" fontAlgn="auto" hangingPunct="1">
              <a:spcAft>
                <a:spcPts val="0"/>
              </a:spcAft>
              <a:defRPr/>
            </a:pPr>
            <a:r>
              <a:rPr lang="en-US" b="1" dirty="0" smtClean="0">
                <a:solidFill>
                  <a:schemeClr val="tx2">
                    <a:lumMod val="90000"/>
                  </a:schemeClr>
                </a:solidFill>
              </a:rPr>
              <a:t>Treatment</a:t>
            </a:r>
          </a:p>
        </p:txBody>
      </p:sp>
      <p:sp>
        <p:nvSpPr>
          <p:cNvPr id="3" name="Content Placeholder 2"/>
          <p:cNvSpPr>
            <a:spLocks noGrp="1"/>
          </p:cNvSpPr>
          <p:nvPr>
            <p:ph idx="1"/>
          </p:nvPr>
        </p:nvSpPr>
        <p:spPr>
          <a:xfrm>
            <a:off x="457200" y="1235075"/>
            <a:ext cx="8229600" cy="5622925"/>
          </a:xfrm>
        </p:spPr>
        <p:txBody>
          <a:bodyPr rtlCol="0">
            <a:normAutofit lnSpcReduction="10000"/>
          </a:bodyPr>
          <a:lstStyle/>
          <a:p>
            <a:pPr eaLnBrk="1" fontAlgn="auto" hangingPunct="1">
              <a:spcAft>
                <a:spcPts val="0"/>
              </a:spcAft>
              <a:buFont typeface="Arial" pitchFamily="34" charset="0"/>
              <a:buChar char="•"/>
              <a:defRPr/>
            </a:pPr>
            <a:r>
              <a:rPr lang="en-US" dirty="0" smtClean="0"/>
              <a:t>Orientation to website – February, 2009</a:t>
            </a:r>
          </a:p>
          <a:p>
            <a:pPr lvl="1" eaLnBrk="1" fontAlgn="auto" hangingPunct="1">
              <a:spcAft>
                <a:spcPts val="0"/>
              </a:spcAft>
              <a:buFont typeface="Arial" pitchFamily="34" charset="0"/>
              <a:buChar char="–"/>
              <a:defRPr/>
            </a:pPr>
            <a:r>
              <a:rPr lang="en-US" sz="3200" dirty="0" smtClean="0"/>
              <a:t>How to use the website</a:t>
            </a:r>
          </a:p>
          <a:p>
            <a:pPr lvl="1" eaLnBrk="1" fontAlgn="auto" hangingPunct="1">
              <a:spcAft>
                <a:spcPts val="0"/>
              </a:spcAft>
              <a:buFont typeface="Arial" pitchFamily="34" charset="0"/>
              <a:buChar char="–"/>
              <a:defRPr/>
            </a:pPr>
            <a:r>
              <a:rPr lang="en-US" sz="3200" dirty="0" smtClean="0"/>
              <a:t>Introduction to </a:t>
            </a:r>
            <a:r>
              <a:rPr lang="en-US" sz="3200" i="1" dirty="0" smtClean="0"/>
              <a:t>Strategy Tracking Form </a:t>
            </a:r>
          </a:p>
          <a:p>
            <a:pPr lvl="1" eaLnBrk="1" fontAlgn="auto" hangingPunct="1">
              <a:spcAft>
                <a:spcPts val="0"/>
              </a:spcAft>
              <a:buFont typeface="Arial" pitchFamily="34" charset="0"/>
              <a:buChar char="–"/>
              <a:defRPr/>
            </a:pPr>
            <a:r>
              <a:rPr lang="en-US" sz="3200" dirty="0" smtClean="0"/>
              <a:t>Participants were asked to fill in the tracking form only about the  strategies they thought might be helpful to them.</a:t>
            </a:r>
          </a:p>
          <a:p>
            <a:pPr eaLnBrk="1" fontAlgn="auto" hangingPunct="1">
              <a:spcAft>
                <a:spcPts val="0"/>
              </a:spcAft>
              <a:buFont typeface="Arial" pitchFamily="34" charset="0"/>
              <a:buChar char="•"/>
              <a:defRPr/>
            </a:pPr>
            <a:r>
              <a:rPr lang="en-US" dirty="0" smtClean="0"/>
              <a:t>Participants had free rein of the Spanish Grammar Strategies Website</a:t>
            </a:r>
          </a:p>
        </p:txBody>
      </p:sp>
      <p:sp>
        <p:nvSpPr>
          <p:cNvPr id="4" name="Slide Number Placeholder 3"/>
          <p:cNvSpPr>
            <a:spLocks noGrp="1"/>
          </p:cNvSpPr>
          <p:nvPr>
            <p:ph type="sldNum" sz="quarter" idx="12"/>
          </p:nvPr>
        </p:nvSpPr>
        <p:spPr/>
        <p:txBody>
          <a:bodyPr/>
          <a:lstStyle/>
          <a:p>
            <a:pPr>
              <a:defRPr/>
            </a:pPr>
            <a:fld id="{AA685EE8-4CC0-42E7-BE51-5B3551C19BF5}" type="slidenum">
              <a:rPr lang="en-US"/>
              <a:pPr>
                <a:defRPr/>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8116888" cy="685800"/>
          </a:xfrm>
        </p:spPr>
        <p:txBody>
          <a:bodyPr rtlCol="0">
            <a:normAutofit fontScale="90000"/>
          </a:bodyPr>
          <a:lstStyle/>
          <a:p>
            <a:pPr algn="l" eaLnBrk="1" fontAlgn="auto" hangingPunct="1">
              <a:spcAft>
                <a:spcPts val="0"/>
              </a:spcAft>
              <a:defRPr/>
            </a:pPr>
            <a:r>
              <a:rPr lang="en-US" b="1" dirty="0" smtClean="0">
                <a:solidFill>
                  <a:schemeClr val="tx2">
                    <a:lumMod val="90000"/>
                  </a:schemeClr>
                </a:solidFill>
              </a:rPr>
              <a:t>Instrumentation</a:t>
            </a:r>
          </a:p>
        </p:txBody>
      </p:sp>
      <p:sp>
        <p:nvSpPr>
          <p:cNvPr id="3" name="Content Placeholder 2"/>
          <p:cNvSpPr>
            <a:spLocks noGrp="1"/>
          </p:cNvSpPr>
          <p:nvPr>
            <p:ph idx="1"/>
          </p:nvPr>
        </p:nvSpPr>
        <p:spPr>
          <a:xfrm>
            <a:off x="0" y="685800"/>
            <a:ext cx="9144000" cy="61722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solidFill>
                  <a:schemeClr val="tx2">
                    <a:lumMod val="90000"/>
                  </a:schemeClr>
                </a:solidFill>
              </a:rPr>
              <a:t>Orientation</a:t>
            </a:r>
            <a:r>
              <a:rPr lang="en-US" dirty="0" smtClean="0"/>
              <a:t> to website and its rationale, purpose of research, </a:t>
            </a:r>
            <a:r>
              <a:rPr lang="en-US" b="1" i="1" dirty="0" smtClean="0">
                <a:solidFill>
                  <a:schemeClr val="accent1">
                    <a:lumMod val="60000"/>
                    <a:lumOff val="40000"/>
                  </a:schemeClr>
                </a:solidFill>
              </a:rPr>
              <a:t>Strategy Tracking Form</a:t>
            </a:r>
          </a:p>
          <a:p>
            <a:pPr eaLnBrk="1" fontAlgn="auto" hangingPunct="1">
              <a:spcAft>
                <a:spcPts val="0"/>
              </a:spcAft>
              <a:buFont typeface="Arial" pitchFamily="34" charset="0"/>
              <a:buChar char="•"/>
              <a:defRPr/>
            </a:pPr>
            <a:r>
              <a:rPr lang="en-US" dirty="0" smtClean="0">
                <a:solidFill>
                  <a:schemeClr val="tx2">
                    <a:lumMod val="90000"/>
                  </a:schemeClr>
                </a:solidFill>
              </a:rPr>
              <a:t>First Interview</a:t>
            </a:r>
          </a:p>
          <a:p>
            <a:pPr lvl="1" eaLnBrk="1" fontAlgn="auto" hangingPunct="1">
              <a:spcAft>
                <a:spcPts val="0"/>
              </a:spcAft>
              <a:defRPr/>
            </a:pPr>
            <a:r>
              <a:rPr lang="en-US" sz="3200" dirty="0" smtClean="0"/>
              <a:t>Collecting data on subjects’ experiences with the strategies</a:t>
            </a:r>
          </a:p>
          <a:p>
            <a:pPr lvl="1" eaLnBrk="1" fontAlgn="auto" hangingPunct="1">
              <a:spcAft>
                <a:spcPts val="0"/>
              </a:spcAft>
              <a:defRPr/>
            </a:pPr>
            <a:r>
              <a:rPr lang="en-US" sz="3200" dirty="0" smtClean="0"/>
              <a:t>Collecting demographics on participants – classes, major/minor, Spanish 		  proficiency</a:t>
            </a:r>
          </a:p>
          <a:p>
            <a:pPr lvl="1" eaLnBrk="1" fontAlgn="auto" hangingPunct="1">
              <a:spcAft>
                <a:spcPts val="0"/>
              </a:spcAft>
              <a:defRPr/>
            </a:pPr>
            <a:r>
              <a:rPr lang="en-US" sz="3200" dirty="0" smtClean="0"/>
              <a:t>Reasons for studying Spanish, attitudes re grammar, learning style preferences</a:t>
            </a:r>
          </a:p>
          <a:p>
            <a:pPr eaLnBrk="1" fontAlgn="auto" hangingPunct="1">
              <a:spcAft>
                <a:spcPts val="0"/>
              </a:spcAft>
              <a:buFont typeface="Arial" pitchFamily="34" charset="0"/>
              <a:buChar char="•"/>
              <a:defRPr/>
            </a:pPr>
            <a:r>
              <a:rPr lang="en-US" dirty="0" smtClean="0">
                <a:solidFill>
                  <a:schemeClr val="tx2">
                    <a:lumMod val="90000"/>
                  </a:schemeClr>
                </a:solidFill>
              </a:rPr>
              <a:t>Second Interview </a:t>
            </a:r>
          </a:p>
          <a:p>
            <a:pPr lvl="1" eaLnBrk="1" fontAlgn="auto" hangingPunct="1">
              <a:spcAft>
                <a:spcPts val="0"/>
              </a:spcAft>
              <a:buFont typeface="Arial" pitchFamily="34" charset="0"/>
              <a:buChar char="–"/>
              <a:defRPr/>
            </a:pPr>
            <a:r>
              <a:rPr lang="en-US" sz="3200" dirty="0" smtClean="0"/>
              <a:t>Update on previously reported strategies and report on new ones</a:t>
            </a:r>
          </a:p>
        </p:txBody>
      </p:sp>
      <p:sp>
        <p:nvSpPr>
          <p:cNvPr id="4" name="Slide Number Placeholder 3"/>
          <p:cNvSpPr>
            <a:spLocks noGrp="1"/>
          </p:cNvSpPr>
          <p:nvPr>
            <p:ph type="sldNum" sz="quarter" idx="12"/>
          </p:nvPr>
        </p:nvSpPr>
        <p:spPr/>
        <p:txBody>
          <a:bodyPr/>
          <a:lstStyle/>
          <a:p>
            <a:pPr>
              <a:defRPr/>
            </a:pPr>
            <a:fld id="{0A74615F-0B59-4FBF-BB72-E899FD3A662D}" type="slidenum">
              <a:rPr lang="en-US"/>
              <a:pPr>
                <a:defRPr/>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A1DC64-255D-42E1-87FD-489FED5E0099}" type="slidenum">
              <a:rPr lang="en-US" smtClean="0"/>
              <a:pPr>
                <a:defRPr/>
              </a:pPr>
              <a:t>24</a:t>
            </a:fld>
            <a:endParaRPr lang="en-US" dirty="0"/>
          </a:p>
        </p:txBody>
      </p:sp>
      <p:pic>
        <p:nvPicPr>
          <p:cNvPr id="6" name="Picture 5" descr="Strategy Tracking Form.jpg"/>
          <p:cNvPicPr>
            <a:picLocks noChangeAspect="1"/>
          </p:cNvPicPr>
          <p:nvPr/>
        </p:nvPicPr>
        <p:blipFill>
          <a:blip r:embed="rId3"/>
          <a:stretch>
            <a:fillRect/>
          </a:stretch>
        </p:blipFill>
        <p:spPr>
          <a:xfrm>
            <a:off x="685800" y="0"/>
            <a:ext cx="7467599"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 y="90488"/>
            <a:ext cx="8839200" cy="885825"/>
          </a:xfrm>
        </p:spPr>
        <p:txBody>
          <a:bodyPr/>
          <a:lstStyle/>
          <a:p>
            <a:pPr algn="l" eaLnBrk="1" hangingPunct="1">
              <a:defRPr/>
            </a:pPr>
            <a:r>
              <a:rPr lang="en-US" b="1" dirty="0" smtClean="0">
                <a:solidFill>
                  <a:schemeClr val="tx2">
                    <a:lumMod val="90000"/>
                  </a:schemeClr>
                </a:solidFill>
              </a:rPr>
              <a:t>Data Collection Procedures</a:t>
            </a:r>
          </a:p>
        </p:txBody>
      </p:sp>
      <p:sp>
        <p:nvSpPr>
          <p:cNvPr id="3" name="Content Placeholder 2"/>
          <p:cNvSpPr>
            <a:spLocks noGrp="1"/>
          </p:cNvSpPr>
          <p:nvPr>
            <p:ph idx="1"/>
          </p:nvPr>
        </p:nvSpPr>
        <p:spPr>
          <a:xfrm>
            <a:off x="152400" y="1143000"/>
            <a:ext cx="8991600" cy="5578475"/>
          </a:xfrm>
        </p:spPr>
        <p:txBody>
          <a:bodyPr rtlCol="0">
            <a:normAutofit fontScale="92500" lnSpcReduction="20000"/>
          </a:bodyPr>
          <a:lstStyle/>
          <a:p>
            <a:pPr eaLnBrk="1" fontAlgn="auto" hangingPunct="1">
              <a:spcAft>
                <a:spcPts val="0"/>
              </a:spcAft>
              <a:buFont typeface="Arial" pitchFamily="34" charset="0"/>
              <a:buChar char="•"/>
              <a:defRPr/>
            </a:pPr>
            <a:r>
              <a:rPr lang="en-US" sz="4000" dirty="0" smtClean="0"/>
              <a:t>From 6 to 8 weeks, between orientation (February, 2009) and interviews</a:t>
            </a:r>
          </a:p>
          <a:p>
            <a:pPr eaLnBrk="1" fontAlgn="auto" hangingPunct="1">
              <a:spcAft>
                <a:spcPts val="0"/>
              </a:spcAft>
              <a:buFont typeface="Arial" pitchFamily="34" charset="0"/>
              <a:buChar char="•"/>
              <a:defRPr/>
            </a:pPr>
            <a:r>
              <a:rPr lang="en-US" sz="4000" dirty="0" smtClean="0"/>
              <a:t>Going over </a:t>
            </a:r>
            <a:r>
              <a:rPr lang="en-US" sz="4000" i="1" dirty="0" smtClean="0"/>
              <a:t>Strategy Tracking Forms </a:t>
            </a:r>
            <a:r>
              <a:rPr lang="en-US" sz="4000" dirty="0" smtClean="0"/>
              <a:t>– Students reported on at least 4 strategies </a:t>
            </a:r>
          </a:p>
          <a:p>
            <a:pPr eaLnBrk="1" fontAlgn="auto" hangingPunct="1">
              <a:spcAft>
                <a:spcPts val="0"/>
              </a:spcAft>
              <a:buFont typeface="Arial" pitchFamily="34" charset="0"/>
              <a:buChar char="•"/>
              <a:defRPr/>
            </a:pPr>
            <a:r>
              <a:rPr lang="en-US" sz="4000" dirty="0" smtClean="0"/>
              <a:t>Interviews 20-25 minutes on the average</a:t>
            </a:r>
          </a:p>
          <a:p>
            <a:pPr eaLnBrk="1" fontAlgn="auto" hangingPunct="1">
              <a:spcAft>
                <a:spcPts val="0"/>
              </a:spcAft>
              <a:buFont typeface="Arial" pitchFamily="34" charset="0"/>
              <a:buChar char="•"/>
              <a:defRPr/>
            </a:pPr>
            <a:r>
              <a:rPr lang="en-US" sz="4000" dirty="0" smtClean="0"/>
              <a:t>Witzig audio-taped most interviews, Thompson took notes on student responses</a:t>
            </a:r>
          </a:p>
          <a:p>
            <a:pPr lvl="1" eaLnBrk="1" fontAlgn="auto" hangingPunct="1">
              <a:spcAft>
                <a:spcPts val="0"/>
              </a:spcAft>
              <a:buClr>
                <a:schemeClr val="tx1">
                  <a:lumMod val="65000"/>
                </a:schemeClr>
              </a:buClr>
              <a:buFont typeface="Arial" pitchFamily="34" charset="0"/>
              <a:buChar char="–"/>
              <a:defRPr/>
            </a:pPr>
            <a:endParaRPr lang="en-US" sz="3500" dirty="0" smtClean="0"/>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9B46F399-0FA1-4EC5-B9EE-5CBC3ED203A7}" type="slidenum">
              <a:rPr lang="en-US"/>
              <a:pPr>
                <a:defRPr/>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p:spPr>
        <p:txBody>
          <a:bodyPr rtlCol="0">
            <a:normAutofit fontScale="90000"/>
          </a:bodyPr>
          <a:lstStyle/>
          <a:p>
            <a:pPr eaLnBrk="1" fontAlgn="auto" hangingPunct="1">
              <a:spcAft>
                <a:spcPts val="0"/>
              </a:spcAft>
              <a:defRPr/>
            </a:pPr>
            <a:r>
              <a:rPr lang="en-US" b="1" dirty="0" smtClean="0">
                <a:solidFill>
                  <a:schemeClr val="tx2">
                    <a:lumMod val="90000"/>
                  </a:schemeClr>
                </a:solidFill>
              </a:rPr>
              <a:t>Procedures for Data Analysis</a:t>
            </a:r>
          </a:p>
        </p:txBody>
      </p:sp>
      <p:sp>
        <p:nvSpPr>
          <p:cNvPr id="3" name="Content Placeholder 2"/>
          <p:cNvSpPr>
            <a:spLocks noGrp="1"/>
          </p:cNvSpPr>
          <p:nvPr>
            <p:ph idx="1"/>
          </p:nvPr>
        </p:nvSpPr>
        <p:spPr>
          <a:xfrm>
            <a:off x="0" y="1066801"/>
            <a:ext cx="9144000" cy="57912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A three-point scale was used for rating the reported helpfulness in learning Spanish grammar that a given strategy provided: “helpful,” “not helpful,” and “unclear” (in cases where still no empirical evidence  regarding the helpfulness of a strategy).</a:t>
            </a:r>
          </a:p>
          <a:p>
            <a:pPr eaLnBrk="1" fontAlgn="auto" hangingPunct="1">
              <a:spcAft>
                <a:spcPts val="0"/>
              </a:spcAft>
              <a:buFont typeface="Arial" pitchFamily="34" charset="0"/>
              <a:buChar char="•"/>
              <a:defRPr/>
            </a:pPr>
            <a:r>
              <a:rPr lang="en-US" dirty="0" smtClean="0"/>
              <a:t>Looked for student language positively describing the utility of the strategy for them, as well as evidence that they had actually used the strategy in order to determine whether the given strategy improved the subjects’ Spanish ability – e.g., </a:t>
            </a:r>
            <a:r>
              <a:rPr lang="en-US" u="sng" dirty="0" smtClean="0"/>
              <a:t>Elise</a:t>
            </a:r>
            <a:r>
              <a:rPr lang="en-US" dirty="0" smtClean="0"/>
              <a:t>: “The rhyme completely cleared up any confusion I had been having…I use it all the time.”</a:t>
            </a:r>
          </a:p>
        </p:txBody>
      </p:sp>
      <p:sp>
        <p:nvSpPr>
          <p:cNvPr id="4" name="Slide Number Placeholder 3"/>
          <p:cNvSpPr>
            <a:spLocks noGrp="1"/>
          </p:cNvSpPr>
          <p:nvPr>
            <p:ph type="sldNum" sz="quarter" idx="12"/>
          </p:nvPr>
        </p:nvSpPr>
        <p:spPr/>
        <p:txBody>
          <a:bodyPr/>
          <a:lstStyle/>
          <a:p>
            <a:pPr>
              <a:defRPr/>
            </a:pPr>
            <a:fld id="{0C6C7D70-71CF-4184-9CF5-E465F38B044F}" type="slidenum">
              <a:rPr lang="en-US"/>
              <a:pPr>
                <a:defRPr/>
              </a:pPr>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17638"/>
            <a:ext cx="8839200" cy="1309688"/>
          </a:xfrm>
        </p:spPr>
        <p:txBody>
          <a:bodyPr rtlCol="0">
            <a:normAutofit fontScale="90000"/>
          </a:bodyPr>
          <a:lstStyle/>
          <a:p>
            <a:pPr indent="584200" algn="l"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t>1. To what extent did learners perceive the strategies that they had selected were helpful in improving their Spanish?</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pPr>
              <a:defRPr/>
            </a:pPr>
            <a:fld id="{905D6662-C16D-4BFC-A9FB-99785B0AB573}" type="slidenum">
              <a:rPr lang="en-US"/>
              <a:pPr>
                <a:defRPr/>
              </a:pPr>
              <a:t>27</a:t>
            </a:fld>
            <a:endParaRPr lang="en-US" dirty="0"/>
          </a:p>
        </p:txBody>
      </p:sp>
      <p:sp>
        <p:nvSpPr>
          <p:cNvPr id="4" name="Title 1"/>
          <p:cNvSpPr txBox="1">
            <a:spLocks/>
          </p:cNvSpPr>
          <p:nvPr/>
        </p:nvSpPr>
        <p:spPr>
          <a:xfrm>
            <a:off x="641350" y="107950"/>
            <a:ext cx="7856538" cy="1309688"/>
          </a:xfrm>
          <a:prstGeom prst="rect">
            <a:avLst/>
          </a:prstGeom>
        </p:spPr>
        <p:txBody>
          <a:bodyPr anchor="b">
            <a:normAutofit/>
          </a:bodyPr>
          <a:lstStyle/>
          <a:p>
            <a:pPr algn="ctr" defTabSz="914400" fontAlgn="auto">
              <a:spcAft>
                <a:spcPts val="0"/>
              </a:spcAft>
              <a:defRPr/>
            </a:pPr>
            <a:r>
              <a:rPr lang="en-US" sz="4800" b="1" dirty="0">
                <a:solidFill>
                  <a:schemeClr val="tx2">
                    <a:lumMod val="90000"/>
                  </a:schemeClr>
                </a:solidFill>
                <a:latin typeface="+mj-lt"/>
                <a:ea typeface="+mj-ea"/>
                <a:cs typeface="+mj-cs"/>
              </a:rPr>
              <a:t>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6248400"/>
          </a:xfrm>
        </p:spPr>
        <p:txBody>
          <a:bodyPr rtlCol="0">
            <a:normAutofit/>
          </a:bodyPr>
          <a:lstStyle/>
          <a:p>
            <a:pPr marL="400050" indent="-400050" eaLnBrk="1" fontAlgn="auto" hangingPunct="1">
              <a:spcAft>
                <a:spcPts val="0"/>
              </a:spcAft>
              <a:buFont typeface="Arial" pitchFamily="34" charset="0"/>
              <a:buChar char="•"/>
              <a:defRPr/>
            </a:pPr>
            <a:r>
              <a:rPr lang="en-US" dirty="0" smtClean="0"/>
              <a:t>Most of the strategies selected (77 out of 106 – 73%) were perceived by the learners to be </a:t>
            </a:r>
            <a:r>
              <a:rPr lang="en-US" dirty="0"/>
              <a:t>helpful and to have improved </a:t>
            </a:r>
            <a:r>
              <a:rPr lang="en-US" dirty="0" smtClean="0"/>
              <a:t>their  </a:t>
            </a:r>
            <a:r>
              <a:rPr lang="en-US" dirty="0"/>
              <a:t>control over certain aspects of Spanish grammar (see Table 1</a:t>
            </a:r>
            <a:r>
              <a:rPr lang="en-US" dirty="0" smtClean="0"/>
              <a:t>).</a:t>
            </a:r>
          </a:p>
          <a:p>
            <a:pPr marL="400050" indent="-40005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While learners varied in their approach to and perception of different strategies, nonetheless all learners benefited from at least three strategies found on the website.</a:t>
            </a:r>
          </a:p>
          <a:p>
            <a:pPr eaLnBrk="1" fontAlgn="auto" hangingPunct="1">
              <a:spcAft>
                <a:spcPts val="0"/>
              </a:spcAft>
              <a:buFont typeface="Wingdings 2" pitchFamily="18" charset="2"/>
              <a:buNone/>
              <a:defRPr/>
            </a:pPr>
            <a:endParaRPr lang="en-US" dirty="0"/>
          </a:p>
        </p:txBody>
      </p:sp>
      <p:sp>
        <p:nvSpPr>
          <p:cNvPr id="5" name="Slide Number Placeholder 4"/>
          <p:cNvSpPr>
            <a:spLocks noGrp="1"/>
          </p:cNvSpPr>
          <p:nvPr>
            <p:ph type="sldNum" sz="quarter" idx="12"/>
          </p:nvPr>
        </p:nvSpPr>
        <p:spPr/>
        <p:txBody>
          <a:bodyPr/>
          <a:lstStyle/>
          <a:p>
            <a:pPr>
              <a:defRPr/>
            </a:pPr>
            <a:fld id="{219BEB1F-2DC6-4C61-B702-E2FAD6D72E2B}" type="slidenum">
              <a:rPr lang="en-US"/>
              <a:pPr>
                <a:defRPr/>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99263" y="6370638"/>
            <a:ext cx="2232025" cy="393700"/>
          </a:xfrm>
        </p:spPr>
        <p:txBody>
          <a:bodyPr/>
          <a:lstStyle/>
          <a:p>
            <a:pPr>
              <a:defRPr/>
            </a:pPr>
            <a:fld id="{83683D16-EF2D-42E5-8210-BF03A94DB78E}" type="slidenum">
              <a:rPr lang="en-US"/>
              <a:pPr>
                <a:defRPr/>
              </a:pPr>
              <a:t>29</a:t>
            </a:fld>
            <a:endParaRPr lang="en-US" dirty="0"/>
          </a:p>
        </p:txBody>
      </p:sp>
      <p:graphicFrame>
        <p:nvGraphicFramePr>
          <p:cNvPr id="7" name="Table 6"/>
          <p:cNvGraphicFramePr>
            <a:graphicFrameLocks noGrp="1"/>
          </p:cNvGraphicFramePr>
          <p:nvPr/>
        </p:nvGraphicFramePr>
        <p:xfrm>
          <a:off x="0" y="1"/>
          <a:ext cx="9087850" cy="6998423"/>
        </p:xfrm>
        <a:graphic>
          <a:graphicData uri="http://schemas.openxmlformats.org/drawingml/2006/table">
            <a:tbl>
              <a:tblPr/>
              <a:tblGrid>
                <a:gridCol w="1817570"/>
                <a:gridCol w="1817570"/>
                <a:gridCol w="1817570"/>
                <a:gridCol w="1817570"/>
                <a:gridCol w="1817570"/>
              </a:tblGrid>
              <a:tr h="1000954">
                <a:tc>
                  <a:txBody>
                    <a:bodyPr/>
                    <a:lstStyle/>
                    <a:p>
                      <a:pPr marL="0" marR="0" algn="ctr">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500" b="1" i="1" baseline="0" dirty="0" smtClean="0">
                          <a:solidFill>
                            <a:srgbClr val="000000"/>
                          </a:solidFill>
                          <a:latin typeface="Arial"/>
                          <a:ea typeface="PMingLiU"/>
                          <a:cs typeface="Calibri"/>
                        </a:rPr>
                        <a:t>PERCEPTION  REGARDING HELPFULNESS OF STRATEGIES</a:t>
                      </a:r>
                      <a:endParaRPr lang="en-US" sz="1500" b="1" i="1" baseline="0" dirty="0">
                        <a:solidFill>
                          <a:srgbClr val="000000"/>
                        </a:solidFill>
                        <a:latin typeface="Arial"/>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Strategy perceived as </a:t>
                      </a:r>
                      <a:r>
                        <a:rPr lang="en-US" sz="2000" baseline="0" dirty="0" smtClean="0">
                          <a:solidFill>
                            <a:srgbClr val="000000"/>
                          </a:solidFill>
                          <a:latin typeface="Arial"/>
                          <a:ea typeface="PMingLiU"/>
                          <a:cs typeface="Calibri"/>
                        </a:rPr>
                        <a:t>helpful</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Strategy perceived as unhelpful</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smtClean="0">
                          <a:solidFill>
                            <a:srgbClr val="000000"/>
                          </a:solidFill>
                          <a:latin typeface="Arial"/>
                          <a:ea typeface="PMingLiU"/>
                          <a:cs typeface="Calibri"/>
                        </a:rPr>
                        <a:t>Unclear (i.e., no empirical evidence yet)</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smtClean="0">
                          <a:solidFill>
                            <a:srgbClr val="000000"/>
                          </a:solidFill>
                          <a:latin typeface="Arial"/>
                          <a:ea typeface="PMingLiU"/>
                          <a:cs typeface="Calibri"/>
                        </a:rPr>
                        <a:t>Total </a:t>
                      </a:r>
                      <a:r>
                        <a:rPr lang="en-US" sz="2000" baseline="0" dirty="0">
                          <a:solidFill>
                            <a:srgbClr val="000000"/>
                          </a:solidFill>
                          <a:latin typeface="Arial"/>
                          <a:ea typeface="PMingLiU"/>
                          <a:cs typeface="Calibri"/>
                        </a:rPr>
                        <a:t># of Strategies</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532">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0" baseline="0" dirty="0">
                          <a:solidFill>
                            <a:srgbClr val="000000"/>
                          </a:solidFill>
                          <a:latin typeface="Arial"/>
                          <a:ea typeface="PMingLiU"/>
                          <a:cs typeface="Calibri"/>
                        </a:rPr>
                        <a:t>Michiko</a:t>
                      </a:r>
                      <a:endParaRPr lang="en-US" sz="2000" b="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0" baseline="0" dirty="0">
                          <a:solidFill>
                            <a:srgbClr val="000000"/>
                          </a:solidFill>
                          <a:latin typeface="Arial"/>
                          <a:ea typeface="PMingLiU"/>
                          <a:cs typeface="Calibri"/>
                        </a:rPr>
                        <a:t>9</a:t>
                      </a:r>
                      <a:endParaRPr lang="en-US" sz="2000" b="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0" baseline="0" dirty="0">
                          <a:solidFill>
                            <a:srgbClr val="000000"/>
                          </a:solidFill>
                          <a:latin typeface="Arial"/>
                          <a:ea typeface="PMingLiU"/>
                          <a:cs typeface="Calibri"/>
                        </a:rPr>
                        <a:t>0</a:t>
                      </a:r>
                      <a:endParaRPr lang="en-US" sz="2000" b="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0" baseline="0" dirty="0">
                          <a:solidFill>
                            <a:srgbClr val="000000"/>
                          </a:solidFill>
                          <a:latin typeface="Arial"/>
                          <a:ea typeface="PMingLiU"/>
                          <a:cs typeface="Calibri"/>
                        </a:rPr>
                        <a:t>0</a:t>
                      </a:r>
                      <a:endParaRPr lang="en-US" sz="2000" b="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0" baseline="0" dirty="0">
                          <a:solidFill>
                            <a:srgbClr val="000000"/>
                          </a:solidFill>
                          <a:latin typeface="Arial"/>
                          <a:ea typeface="PMingLiU"/>
                          <a:cs typeface="Calibri"/>
                        </a:rPr>
                        <a:t>9</a:t>
                      </a:r>
                      <a:endParaRPr lang="en-US" sz="2000" b="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532">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Elise</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8</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0</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0</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8</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532">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Molly</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8</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1</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1</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10</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532">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Kallie</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7</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0</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0</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7</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532">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Melanie</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6</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0</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0</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6</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532">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Drew</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5</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1</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3</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9</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532">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Mitch </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5</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3</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0</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8</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532">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Erin</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5</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4</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0</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9</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532">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Amber</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4</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0</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3</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7</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532">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Layla</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4</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1</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0</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5</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532">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Abby</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4</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1</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2</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7</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532">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Daniel</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3</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1</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0</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4</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532">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Anne</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3</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2</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0</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5</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532">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Libby</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3</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2</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1</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6</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532">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a:solidFill>
                            <a:srgbClr val="000000"/>
                          </a:solidFill>
                          <a:latin typeface="Arial"/>
                          <a:ea typeface="PMingLiU"/>
                          <a:cs typeface="Calibri"/>
                        </a:rPr>
                        <a:t>Vick</a:t>
                      </a:r>
                      <a:endParaRPr lang="en-US" sz="20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smtClean="0">
                          <a:solidFill>
                            <a:srgbClr val="000000"/>
                          </a:solidFill>
                          <a:latin typeface="Arial"/>
                          <a:ea typeface="PMingLiU"/>
                          <a:cs typeface="Calibri"/>
                        </a:rPr>
                        <a:t>3</a:t>
                      </a:r>
                      <a:endParaRPr lang="en-US" sz="2000" baseline="0" dirty="0">
                        <a:solidFill>
                          <a:srgbClr val="000000"/>
                        </a:solidFill>
                        <a:latin typeface="Arial"/>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smtClean="0">
                          <a:solidFill>
                            <a:srgbClr val="000000"/>
                          </a:solidFill>
                          <a:latin typeface="Arial"/>
                          <a:ea typeface="PMingLiU"/>
                          <a:cs typeface="Calibri"/>
                        </a:rPr>
                        <a:t>2</a:t>
                      </a:r>
                      <a:endParaRPr lang="en-US" sz="2000" baseline="0" dirty="0">
                        <a:solidFill>
                          <a:srgbClr val="000000"/>
                        </a:solidFill>
                        <a:latin typeface="Arial"/>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smtClean="0">
                          <a:solidFill>
                            <a:srgbClr val="000000"/>
                          </a:solidFill>
                          <a:latin typeface="Arial"/>
                          <a:ea typeface="PMingLiU"/>
                          <a:cs typeface="Calibri"/>
                        </a:rPr>
                        <a:t>1</a:t>
                      </a:r>
                      <a:endParaRPr lang="en-US" sz="2000" baseline="0" dirty="0">
                        <a:solidFill>
                          <a:srgbClr val="000000"/>
                        </a:solidFill>
                        <a:latin typeface="Arial"/>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aseline="0" dirty="0" smtClean="0">
                          <a:solidFill>
                            <a:srgbClr val="000000"/>
                          </a:solidFill>
                          <a:latin typeface="Arial"/>
                          <a:ea typeface="PMingLiU"/>
                          <a:cs typeface="Calibri"/>
                        </a:rPr>
                        <a:t>6</a:t>
                      </a:r>
                      <a:endParaRPr lang="en-US" sz="2000" baseline="0" dirty="0">
                        <a:solidFill>
                          <a:srgbClr val="000000"/>
                        </a:solidFill>
                        <a:latin typeface="Arial"/>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063">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aseline="0" dirty="0" smtClean="0">
                          <a:solidFill>
                            <a:srgbClr val="000000"/>
                          </a:solidFill>
                          <a:latin typeface="Arial"/>
                          <a:ea typeface="PMingLiU"/>
                          <a:cs typeface="Calibri"/>
                        </a:rPr>
                        <a:t>TOTALS</a:t>
                      </a:r>
                      <a:endParaRPr lang="en-US" sz="2400" baseline="0" dirty="0">
                        <a:latin typeface="Calibri"/>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aseline="0" dirty="0" smtClean="0">
                          <a:solidFill>
                            <a:srgbClr val="000000"/>
                          </a:solidFill>
                          <a:latin typeface="Arial"/>
                          <a:ea typeface="PMingLiU"/>
                          <a:cs typeface="Calibri"/>
                        </a:rPr>
                        <a:t>77 (73%)</a:t>
                      </a:r>
                      <a:endParaRPr lang="en-US" sz="2400" baseline="0" dirty="0">
                        <a:solidFill>
                          <a:srgbClr val="000000"/>
                        </a:solidFill>
                        <a:latin typeface="Arial"/>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aseline="0" dirty="0" smtClean="0">
                          <a:solidFill>
                            <a:srgbClr val="000000"/>
                          </a:solidFill>
                          <a:latin typeface="Arial"/>
                          <a:ea typeface="PMingLiU"/>
                          <a:cs typeface="Calibri"/>
                        </a:rPr>
                        <a:t>18 (17%)</a:t>
                      </a:r>
                      <a:endParaRPr lang="en-US" sz="2400" baseline="0" dirty="0">
                        <a:solidFill>
                          <a:srgbClr val="000000"/>
                        </a:solidFill>
                        <a:latin typeface="Arial"/>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aseline="0" dirty="0" smtClean="0">
                          <a:solidFill>
                            <a:srgbClr val="000000"/>
                          </a:solidFill>
                          <a:latin typeface="Arial"/>
                          <a:ea typeface="PMingLiU"/>
                          <a:cs typeface="Calibri"/>
                        </a:rPr>
                        <a:t>11 (10%)</a:t>
                      </a:r>
                      <a:endParaRPr lang="en-US" sz="2400" baseline="0" dirty="0">
                        <a:solidFill>
                          <a:srgbClr val="000000"/>
                        </a:solidFill>
                        <a:latin typeface="Arial"/>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aseline="0" dirty="0" smtClean="0">
                          <a:solidFill>
                            <a:srgbClr val="000000"/>
                          </a:solidFill>
                          <a:latin typeface="Arial"/>
                          <a:ea typeface="PMingLiU"/>
                          <a:cs typeface="Calibri"/>
                        </a:rPr>
                        <a:t>106 (100%)</a:t>
                      </a:r>
                      <a:endParaRPr lang="en-US" sz="2400" baseline="0" dirty="0">
                        <a:solidFill>
                          <a:srgbClr val="000000"/>
                        </a:solidFill>
                        <a:latin typeface="Arial"/>
                        <a:ea typeface="PMingLiU"/>
                        <a:cs typeface="Calibri"/>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792163"/>
          </a:xfrm>
        </p:spPr>
        <p:txBody>
          <a:bodyPr rtlCol="0">
            <a:normAutofit/>
          </a:bodyPr>
          <a:lstStyle/>
          <a:p>
            <a:pPr eaLnBrk="1" fontAlgn="auto" hangingPunct="1">
              <a:spcAft>
                <a:spcPts val="0"/>
              </a:spcAft>
              <a:defRPr/>
            </a:pPr>
            <a:r>
              <a:rPr lang="en-US" sz="4000" b="1" dirty="0" smtClean="0">
                <a:solidFill>
                  <a:schemeClr val="tx2">
                    <a:lumMod val="90000"/>
                  </a:schemeClr>
                </a:solidFill>
              </a:rPr>
              <a:t>Main Objective</a:t>
            </a:r>
            <a:endParaRPr lang="en-US" sz="4000" b="1" dirty="0">
              <a:solidFill>
                <a:schemeClr val="tx2">
                  <a:lumMod val="90000"/>
                </a:schemeClr>
              </a:solidFill>
            </a:endParaRPr>
          </a:p>
        </p:txBody>
      </p:sp>
      <p:sp>
        <p:nvSpPr>
          <p:cNvPr id="9" name="Slide Number Placeholder 8"/>
          <p:cNvSpPr>
            <a:spLocks noGrp="1"/>
          </p:cNvSpPr>
          <p:nvPr>
            <p:ph type="sldNum" sz="quarter" idx="12"/>
          </p:nvPr>
        </p:nvSpPr>
        <p:spPr/>
        <p:txBody>
          <a:bodyPr/>
          <a:lstStyle/>
          <a:p>
            <a:pPr>
              <a:defRPr/>
            </a:pPr>
            <a:fld id="{4F894BBB-30D7-4CB5-81E6-BE234A504A5F}" type="slidenum">
              <a:rPr lang="en-US"/>
              <a:pPr>
                <a:defRPr/>
              </a:pPr>
              <a:t>3</a:t>
            </a:fld>
            <a:endParaRPr lang="en-US" dirty="0"/>
          </a:p>
        </p:txBody>
      </p:sp>
      <p:sp>
        <p:nvSpPr>
          <p:cNvPr id="4" name="Text Box 11"/>
          <p:cNvSpPr txBox="1">
            <a:spLocks noChangeArrowheads="1"/>
          </p:cNvSpPr>
          <p:nvPr/>
        </p:nvSpPr>
        <p:spPr bwMode="auto">
          <a:xfrm>
            <a:off x="533400" y="1120775"/>
            <a:ext cx="5486400" cy="2308225"/>
          </a:xfrm>
          <a:prstGeom prst="rect">
            <a:avLst/>
          </a:prstGeom>
          <a:noFill/>
          <a:ln w="9525">
            <a:noFill/>
            <a:miter lim="800000"/>
            <a:headEnd/>
            <a:tailEnd/>
          </a:ln>
          <a:effectLst/>
        </p:spPr>
        <p:txBody>
          <a:bodyPr>
            <a:spAutoFit/>
          </a:bodyPr>
          <a:lstStyle/>
          <a:p>
            <a:pPr fontAlgn="auto">
              <a:lnSpc>
                <a:spcPct val="90000"/>
              </a:lnSpc>
              <a:spcBef>
                <a:spcPct val="20000"/>
              </a:spcBef>
              <a:spcAft>
                <a:spcPts val="0"/>
              </a:spcAft>
              <a:buClr>
                <a:schemeClr val="hlink"/>
              </a:buClr>
              <a:buSzPct val="70000"/>
              <a:buFont typeface="Wingdings" pitchFamily="2" charset="2"/>
              <a:buNone/>
              <a:defRPr/>
            </a:pPr>
            <a:r>
              <a:rPr lang="en-US" sz="3000" dirty="0">
                <a:effectLst>
                  <a:outerShdw blurRad="38100" dist="38100" dir="2700000" algn="tl">
                    <a:srgbClr val="000000"/>
                  </a:outerShdw>
                </a:effectLst>
                <a:latin typeface="+mn-lt"/>
                <a:cs typeface="+mn-cs"/>
              </a:rPr>
              <a:t>This website is dedicated to the pursuit of ways to enhance learners’ control of Spanish grammar.</a:t>
            </a:r>
          </a:p>
          <a:p>
            <a:pPr fontAlgn="auto">
              <a:spcBef>
                <a:spcPct val="50000"/>
              </a:spcBef>
              <a:spcAft>
                <a:spcPts val="0"/>
              </a:spcAft>
              <a:defRPr/>
            </a:pPr>
            <a:endParaRPr lang="en-US" sz="2400" dirty="0">
              <a:cs typeface="+mn-cs"/>
            </a:endParaRPr>
          </a:p>
        </p:txBody>
      </p:sp>
      <p:sp>
        <p:nvSpPr>
          <p:cNvPr id="5" name="Rectangle 3"/>
          <p:cNvSpPr txBox="1">
            <a:spLocks noChangeArrowheads="1"/>
          </p:cNvSpPr>
          <p:nvPr/>
        </p:nvSpPr>
        <p:spPr>
          <a:xfrm>
            <a:off x="152400" y="2759075"/>
            <a:ext cx="8763000" cy="3597275"/>
          </a:xfrm>
          <a:prstGeom prst="rect">
            <a:avLst/>
          </a:prstGeom>
        </p:spPr>
        <p:txBody>
          <a:bodyPr>
            <a:normAutofit fontScale="85000" lnSpcReduction="20000"/>
          </a:bodyPr>
          <a:lstStyle/>
          <a:p>
            <a:pPr marL="420624" indent="-384048" defTabSz="914400" fontAlgn="auto">
              <a:spcBef>
                <a:spcPct val="20000"/>
              </a:spcBef>
              <a:spcAft>
                <a:spcPts val="0"/>
              </a:spcAft>
              <a:buClr>
                <a:schemeClr val="accent1"/>
              </a:buClr>
              <a:buSzPct val="80000"/>
              <a:buFont typeface="Wingdings" pitchFamily="2" charset="2"/>
              <a:buNone/>
              <a:defRPr/>
            </a:pPr>
            <a:r>
              <a:rPr lang="en-US" sz="2400" dirty="0">
                <a:latin typeface="+mn-lt"/>
                <a:cs typeface="+mn-cs"/>
              </a:rPr>
              <a:t>	</a:t>
            </a:r>
          </a:p>
          <a:p>
            <a:pPr marL="420624" indent="-384048" defTabSz="914400" fontAlgn="auto">
              <a:spcBef>
                <a:spcPct val="20000"/>
              </a:spcBef>
              <a:spcAft>
                <a:spcPts val="0"/>
              </a:spcAft>
              <a:buClr>
                <a:schemeClr val="accent1"/>
              </a:buClr>
              <a:buSzPct val="80000"/>
              <a:buFont typeface="Wingdings" pitchFamily="2" charset="2"/>
              <a:buNone/>
              <a:defRPr/>
            </a:pPr>
            <a:r>
              <a:rPr lang="en-US" sz="3000" b="1" dirty="0" smtClean="0">
                <a:solidFill>
                  <a:schemeClr val="accent5">
                    <a:lumMod val="60000"/>
                    <a:lumOff val="40000"/>
                  </a:schemeClr>
                </a:solidFill>
                <a:effectLst>
                  <a:outerShdw blurRad="38100" dist="38100" dir="2700000" algn="tl">
                    <a:srgbClr val="000000">
                      <a:alpha val="43137"/>
                    </a:srgbClr>
                  </a:outerShdw>
                </a:effectLst>
                <a:latin typeface="+mn-lt"/>
                <a:cs typeface="+mn-cs"/>
              </a:rPr>
              <a:t>	How</a:t>
            </a:r>
            <a:r>
              <a:rPr lang="en-US" sz="3000" b="1" dirty="0">
                <a:solidFill>
                  <a:schemeClr val="accent5">
                    <a:lumMod val="60000"/>
                    <a:lumOff val="40000"/>
                  </a:schemeClr>
                </a:solidFill>
                <a:effectLst>
                  <a:outerShdw blurRad="38100" dist="38100" dir="2700000" algn="tl">
                    <a:srgbClr val="000000">
                      <a:alpha val="43137"/>
                    </a:srgbClr>
                  </a:outerShdw>
                </a:effectLst>
                <a:latin typeface="+mn-lt"/>
                <a:cs typeface="+mn-cs"/>
              </a:rPr>
              <a:t>?</a:t>
            </a:r>
          </a:p>
          <a:p>
            <a:pPr marL="420624" indent="-384048" defTabSz="914400" fontAlgn="auto">
              <a:spcBef>
                <a:spcPct val="20000"/>
              </a:spcBef>
              <a:spcAft>
                <a:spcPts val="0"/>
              </a:spcAft>
              <a:buClr>
                <a:schemeClr val="accent1"/>
              </a:buClr>
              <a:buSzPct val="80000"/>
              <a:buFont typeface="Wingdings" pitchFamily="2" charset="2"/>
              <a:buNone/>
              <a:defRPr/>
            </a:pPr>
            <a:r>
              <a:rPr lang="en-US" sz="3000" dirty="0">
                <a:effectLst>
                  <a:outerShdw blurRad="38100" dist="38100" dir="2700000" algn="tl">
                    <a:srgbClr val="000000">
                      <a:alpha val="43137"/>
                    </a:srgbClr>
                  </a:outerShdw>
                </a:effectLst>
                <a:latin typeface="+mn-lt"/>
                <a:cs typeface="+mn-cs"/>
              </a:rPr>
              <a:t>	By providing examples of </a:t>
            </a:r>
            <a:r>
              <a:rPr lang="en-US" sz="3000" b="1" dirty="0">
                <a:effectLst>
                  <a:outerShdw blurRad="38100" dist="38100" dir="2700000" algn="tl">
                    <a:srgbClr val="000000">
                      <a:alpha val="43137"/>
                    </a:srgbClr>
                  </a:outerShdw>
                </a:effectLst>
                <a:latin typeface="+mn-lt"/>
                <a:cs typeface="+mn-cs"/>
              </a:rPr>
              <a:t>strategies </a:t>
            </a:r>
            <a:r>
              <a:rPr lang="en-US" sz="3000" dirty="0">
                <a:effectLst>
                  <a:outerShdw blurRad="38100" dist="38100" dir="2700000" algn="tl">
                    <a:srgbClr val="000000">
                      <a:alpha val="43137"/>
                    </a:srgbClr>
                  </a:outerShdw>
                </a:effectLst>
                <a:latin typeface="+mn-lt"/>
                <a:cs typeface="+mn-cs"/>
              </a:rPr>
              <a:t>that </a:t>
            </a:r>
            <a:r>
              <a:rPr lang="en-US" sz="3000" b="1" dirty="0" smtClean="0">
                <a:effectLst>
                  <a:outerShdw blurRad="38100" dist="38100" dir="2700000" algn="tl">
                    <a:srgbClr val="000000">
                      <a:alpha val="43137"/>
                    </a:srgbClr>
                  </a:outerShdw>
                </a:effectLst>
                <a:latin typeface="+mn-lt"/>
                <a:cs typeface="+mn-cs"/>
              </a:rPr>
              <a:t>learners</a:t>
            </a:r>
            <a:r>
              <a:rPr lang="en-US" sz="3000" dirty="0" smtClean="0">
                <a:effectLst>
                  <a:outerShdw blurRad="38100" dist="38100" dir="2700000" algn="tl">
                    <a:srgbClr val="000000">
                      <a:alpha val="43137"/>
                    </a:srgbClr>
                  </a:outerShdw>
                </a:effectLst>
                <a:latin typeface="+mn-lt"/>
                <a:cs typeface="+mn-cs"/>
              </a:rPr>
              <a:t> </a:t>
            </a:r>
            <a:r>
              <a:rPr lang="en-US" sz="3000" dirty="0">
                <a:effectLst>
                  <a:outerShdw blurRad="38100" dist="38100" dir="2700000" algn="tl">
                    <a:srgbClr val="000000">
                      <a:alpha val="43137"/>
                    </a:srgbClr>
                  </a:outerShdw>
                </a:effectLst>
                <a:latin typeface="+mn-lt"/>
                <a:cs typeface="+mn-cs"/>
              </a:rPr>
              <a:t>of Spanish have used successfully in their efforts to deal with problematic grammar. </a:t>
            </a:r>
            <a:r>
              <a:rPr lang="en-US" sz="3000" dirty="0" smtClean="0">
                <a:effectLst>
                  <a:outerShdw blurRad="38100" dist="38100" dir="2700000" algn="tl">
                    <a:srgbClr val="000000">
                      <a:alpha val="43137"/>
                    </a:srgbClr>
                  </a:outerShdw>
                </a:effectLst>
                <a:latin typeface="+mn-lt"/>
                <a:cs typeface="+mn-cs"/>
              </a:rPr>
              <a:t/>
            </a:r>
            <a:br>
              <a:rPr lang="en-US" sz="3000" dirty="0" smtClean="0">
                <a:effectLst>
                  <a:outerShdw blurRad="38100" dist="38100" dir="2700000" algn="tl">
                    <a:srgbClr val="000000">
                      <a:alpha val="43137"/>
                    </a:srgbClr>
                  </a:outerShdw>
                </a:effectLst>
                <a:latin typeface="+mn-lt"/>
                <a:cs typeface="+mn-cs"/>
              </a:rPr>
            </a:br>
            <a:r>
              <a:rPr lang="en-US" sz="3000" dirty="0" smtClean="0">
                <a:effectLst>
                  <a:outerShdw blurRad="38100" dist="38100" dir="2700000" algn="tl">
                    <a:srgbClr val="000000">
                      <a:alpha val="43137"/>
                    </a:srgbClr>
                  </a:outerShdw>
                </a:effectLst>
                <a:latin typeface="+mn-lt"/>
                <a:cs typeface="+mn-cs"/>
              </a:rPr>
              <a:t> </a:t>
            </a:r>
            <a:endParaRPr lang="en-US" sz="3000" dirty="0">
              <a:effectLst>
                <a:outerShdw blurRad="38100" dist="38100" dir="2700000" algn="tl">
                  <a:srgbClr val="000000">
                    <a:alpha val="43137"/>
                  </a:srgbClr>
                </a:outerShdw>
              </a:effectLst>
              <a:latin typeface="+mn-lt"/>
              <a:cs typeface="+mn-cs"/>
            </a:endParaRPr>
          </a:p>
          <a:p>
            <a:pPr marL="420624" indent="-384048" defTabSz="914400" fontAlgn="auto">
              <a:spcBef>
                <a:spcPct val="20000"/>
              </a:spcBef>
              <a:spcAft>
                <a:spcPts val="0"/>
              </a:spcAft>
              <a:buClr>
                <a:schemeClr val="accent1"/>
              </a:buClr>
              <a:buSzPct val="80000"/>
              <a:buFont typeface="Wingdings" pitchFamily="2" charset="2"/>
              <a:buNone/>
              <a:defRPr/>
            </a:pPr>
            <a:r>
              <a:rPr lang="en-US" sz="3000" dirty="0">
                <a:effectLst>
                  <a:outerShdw blurRad="38100" dist="38100" dir="2700000" algn="tl">
                    <a:srgbClr val="000000">
                      <a:alpha val="43137"/>
                    </a:srgbClr>
                  </a:outerShdw>
                </a:effectLst>
                <a:latin typeface="+mn-lt"/>
                <a:cs typeface="+mn-cs"/>
              </a:rPr>
              <a:t>	</a:t>
            </a:r>
            <a:r>
              <a:rPr lang="en-US" sz="3000" b="1" i="1" dirty="0">
                <a:solidFill>
                  <a:schemeClr val="tx2">
                    <a:lumMod val="90000"/>
                  </a:schemeClr>
                </a:solidFill>
                <a:effectLst>
                  <a:outerShdw blurRad="38100" dist="38100" dir="2700000" algn="tl">
                    <a:srgbClr val="000000">
                      <a:alpha val="43137"/>
                    </a:srgbClr>
                  </a:outerShdw>
                </a:effectLst>
                <a:latin typeface="+mn-lt"/>
                <a:cs typeface="+mn-cs"/>
              </a:rPr>
              <a:t>Grammar  strategies </a:t>
            </a:r>
            <a:r>
              <a:rPr lang="en-US" sz="3000" dirty="0">
                <a:effectLst>
                  <a:outerShdw blurRad="38100" dist="38100" dir="2700000" algn="tl">
                    <a:srgbClr val="000000">
                      <a:alpha val="43137"/>
                    </a:srgbClr>
                  </a:outerShdw>
                </a:effectLst>
                <a:latin typeface="+mn-lt"/>
                <a:cs typeface="+mn-cs"/>
              </a:rPr>
              <a:t>are deliberate thoughts and actions </a:t>
            </a:r>
            <a:r>
              <a:rPr lang="en-US" sz="3000" dirty="0" smtClean="0">
                <a:effectLst>
                  <a:outerShdw blurRad="38100" dist="38100" dir="2700000" algn="tl">
                    <a:srgbClr val="000000">
                      <a:alpha val="43137"/>
                    </a:srgbClr>
                  </a:outerShdw>
                </a:effectLst>
                <a:latin typeface="+mn-lt"/>
                <a:cs typeface="+mn-cs"/>
              </a:rPr>
              <a:t>that learners </a:t>
            </a:r>
            <a:r>
              <a:rPr lang="en-US" sz="3000" dirty="0">
                <a:effectLst>
                  <a:outerShdw blurRad="38100" dist="38100" dir="2700000" algn="tl">
                    <a:srgbClr val="000000">
                      <a:alpha val="43137"/>
                    </a:srgbClr>
                  </a:outerShdw>
                </a:effectLst>
                <a:latin typeface="+mn-lt"/>
                <a:cs typeface="+mn-cs"/>
              </a:rPr>
              <a:t>consciously employ </a:t>
            </a:r>
            <a:r>
              <a:rPr lang="en-US" sz="3000" dirty="0" smtClean="0">
                <a:effectLst>
                  <a:outerShdw blurRad="38100" dist="38100" dir="2700000" algn="tl">
                    <a:srgbClr val="000000">
                      <a:alpha val="43137"/>
                    </a:srgbClr>
                  </a:outerShdw>
                </a:effectLst>
                <a:latin typeface="+mn-lt"/>
                <a:cs typeface="+mn-cs"/>
              </a:rPr>
              <a:t>in order to have better </a:t>
            </a:r>
            <a:r>
              <a:rPr lang="en-US" sz="3000" dirty="0">
                <a:effectLst>
                  <a:outerShdw blurRad="38100" dist="38100" dir="2700000" algn="tl">
                    <a:srgbClr val="000000">
                      <a:alpha val="43137"/>
                    </a:srgbClr>
                  </a:outerShdw>
                </a:effectLst>
                <a:latin typeface="+mn-lt"/>
                <a:cs typeface="+mn-cs"/>
              </a:rPr>
              <a:t>control </a:t>
            </a:r>
            <a:r>
              <a:rPr lang="en-US" sz="3000" dirty="0" smtClean="0">
                <a:effectLst>
                  <a:outerShdw blurRad="38100" dist="38100" dir="2700000" algn="tl">
                    <a:srgbClr val="000000">
                      <a:alpha val="43137"/>
                    </a:srgbClr>
                  </a:outerShdw>
                </a:effectLst>
                <a:latin typeface="+mn-lt"/>
                <a:cs typeface="+mn-cs"/>
              </a:rPr>
              <a:t>of grammar </a:t>
            </a:r>
            <a:r>
              <a:rPr lang="en-US" sz="3000" dirty="0">
                <a:effectLst>
                  <a:outerShdw blurRad="38100" dist="38100" dir="2700000" algn="tl">
                    <a:srgbClr val="000000">
                      <a:alpha val="43137"/>
                    </a:srgbClr>
                  </a:outerShdw>
                </a:effectLst>
                <a:latin typeface="+mn-lt"/>
                <a:cs typeface="+mn-cs"/>
              </a:rPr>
              <a:t>structures.</a:t>
            </a:r>
          </a:p>
          <a:p>
            <a:pPr marL="420624" indent="-384048" defTabSz="914400" fontAlgn="auto">
              <a:spcBef>
                <a:spcPct val="20000"/>
              </a:spcBef>
              <a:spcAft>
                <a:spcPts val="0"/>
              </a:spcAft>
              <a:buClr>
                <a:schemeClr val="accent1"/>
              </a:buClr>
              <a:buSzPct val="80000"/>
              <a:buFont typeface="Wingdings" pitchFamily="2" charset="2"/>
              <a:buNone/>
              <a:defRPr/>
            </a:pPr>
            <a:endParaRPr lang="en-US" sz="2400" dirty="0">
              <a:cs typeface="+mn-cs"/>
            </a:endParaRPr>
          </a:p>
          <a:p>
            <a:pPr marL="420624" indent="-384048" defTabSz="914400" fontAlgn="auto">
              <a:spcBef>
                <a:spcPct val="20000"/>
              </a:spcBef>
              <a:spcAft>
                <a:spcPts val="0"/>
              </a:spcAft>
              <a:buClr>
                <a:schemeClr val="accent1"/>
              </a:buClr>
              <a:buSzPct val="80000"/>
              <a:buFont typeface="Wingdings" pitchFamily="2" charset="2"/>
              <a:buNone/>
              <a:defRPr/>
            </a:pPr>
            <a:endParaRPr lang="en-US" sz="2400" dirty="0">
              <a:latin typeface="+mn-lt"/>
              <a:cs typeface="+mn-cs"/>
            </a:endParaRPr>
          </a:p>
        </p:txBody>
      </p:sp>
      <p:pic>
        <p:nvPicPr>
          <p:cNvPr id="4102" name="Picture 6"/>
          <p:cNvPicPr>
            <a:picLocks noChangeAspect="1" noChangeArrowheads="1"/>
          </p:cNvPicPr>
          <p:nvPr/>
        </p:nvPicPr>
        <p:blipFill>
          <a:blip r:embed="rId3"/>
          <a:srcRect/>
          <a:stretch>
            <a:fillRect/>
          </a:stretch>
        </p:blipFill>
        <p:spPr bwMode="auto">
          <a:xfrm>
            <a:off x="6019800" y="1079500"/>
            <a:ext cx="2095500" cy="2349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21" presetClass="entr" presetSubtype="4" fill="hold" nodeType="with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wheel(4)">
                                      <p:cBhvr>
                                        <p:cTn id="17" dur="20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7924800" cy="411162"/>
          </a:xfrm>
        </p:spPr>
        <p:txBody>
          <a:bodyPr/>
          <a:lstStyle/>
          <a:p>
            <a:pPr algn="l" eaLnBrk="1" hangingPunct="1">
              <a:defRPr/>
            </a:pPr>
            <a:r>
              <a:rPr lang="en-US" sz="3200" b="1" dirty="0" smtClean="0">
                <a:solidFill>
                  <a:schemeClr val="tx2">
                    <a:lumMod val="90000"/>
                  </a:schemeClr>
                </a:solidFill>
              </a:rPr>
              <a:t>Perceived Improvement</a:t>
            </a:r>
          </a:p>
        </p:txBody>
      </p:sp>
      <p:sp>
        <p:nvSpPr>
          <p:cNvPr id="3" name="Content Placeholder 2"/>
          <p:cNvSpPr>
            <a:spLocks noGrp="1"/>
          </p:cNvSpPr>
          <p:nvPr>
            <p:ph idx="1"/>
          </p:nvPr>
        </p:nvSpPr>
        <p:spPr>
          <a:xfrm>
            <a:off x="152400" y="990600"/>
            <a:ext cx="8915400" cy="5867400"/>
          </a:xfrm>
        </p:spPr>
        <p:txBody>
          <a:bodyPr rtlCol="0">
            <a:normAutofit fontScale="47500" lnSpcReduction="20000"/>
          </a:bodyPr>
          <a:lstStyle/>
          <a:p>
            <a:pPr eaLnBrk="1" fontAlgn="auto" hangingPunct="1">
              <a:spcAft>
                <a:spcPts val="0"/>
              </a:spcAft>
              <a:buFont typeface="Arial" pitchFamily="34" charset="0"/>
              <a:buChar char="•"/>
              <a:defRPr/>
            </a:pPr>
            <a:r>
              <a:rPr lang="en-US" sz="5100" b="1" dirty="0" smtClean="0">
                <a:solidFill>
                  <a:schemeClr val="tx2">
                    <a:lumMod val="90000"/>
                  </a:schemeClr>
                </a:solidFill>
              </a:rPr>
              <a:t>Classroom tasks: </a:t>
            </a:r>
            <a:r>
              <a:rPr lang="en-US" sz="5100" dirty="0" smtClean="0"/>
              <a:t>activities, tests, and writing assignments</a:t>
            </a:r>
          </a:p>
          <a:p>
            <a:pPr eaLnBrk="1" fontAlgn="auto" hangingPunct="1">
              <a:spcAft>
                <a:spcPts val="0"/>
              </a:spcAft>
              <a:buFont typeface="Wingdings 2" pitchFamily="18" charset="2"/>
              <a:buNone/>
              <a:defRPr/>
            </a:pPr>
            <a:r>
              <a:rPr lang="en-US" sz="5100" i="1" dirty="0" smtClean="0"/>
              <a:t>    Example</a:t>
            </a:r>
            <a:r>
              <a:rPr lang="en-US" sz="5100" dirty="0" smtClean="0"/>
              <a:t>:</a:t>
            </a:r>
          </a:p>
          <a:p>
            <a:pPr eaLnBrk="1" fontAlgn="auto" hangingPunct="1">
              <a:spcAft>
                <a:spcPts val="0"/>
              </a:spcAft>
              <a:buFont typeface="Wingdings 2" pitchFamily="18" charset="2"/>
              <a:buNone/>
              <a:defRPr/>
            </a:pPr>
            <a:r>
              <a:rPr lang="en-US" sz="5100" dirty="0" smtClean="0"/>
              <a:t>	</a:t>
            </a:r>
            <a:r>
              <a:rPr lang="en-US" sz="5100" u="sng" dirty="0" smtClean="0"/>
              <a:t>Melanie</a:t>
            </a:r>
            <a:r>
              <a:rPr lang="en-US" sz="5100" dirty="0" smtClean="0"/>
              <a:t> mentioned that she used the PRINT vs. LITE acronym while writing drafts of her papers to help distinguish when to use </a:t>
            </a:r>
            <a:r>
              <a:rPr lang="en-US" sz="5100" i="1" dirty="0" smtClean="0"/>
              <a:t>ser </a:t>
            </a:r>
            <a:r>
              <a:rPr lang="en-US" sz="5100" dirty="0" smtClean="0"/>
              <a:t>or </a:t>
            </a:r>
            <a:r>
              <a:rPr lang="en-US" sz="5100" i="1" dirty="0" smtClean="0"/>
              <a:t>estar</a:t>
            </a:r>
            <a:r>
              <a:rPr lang="en-US" sz="5100" dirty="0" smtClean="0"/>
              <a:t>.  She also noted using this last strategy on a test:</a:t>
            </a:r>
          </a:p>
          <a:p>
            <a:pPr eaLnBrk="1" fontAlgn="auto" hangingPunct="1">
              <a:spcAft>
                <a:spcPts val="0"/>
              </a:spcAft>
              <a:buFont typeface="Wingdings 2" pitchFamily="18" charset="2"/>
              <a:buNone/>
              <a:defRPr/>
            </a:pPr>
            <a:r>
              <a:rPr lang="en-US" sz="5100" dirty="0" smtClean="0"/>
              <a:t> </a:t>
            </a:r>
          </a:p>
          <a:p>
            <a:pPr marL="862013" indent="-862013" eaLnBrk="1" fontAlgn="auto" hangingPunct="1">
              <a:spcAft>
                <a:spcPts val="0"/>
              </a:spcAft>
              <a:buFont typeface="Wingdings 2" pitchFamily="18" charset="2"/>
              <a:buNone/>
              <a:defRPr/>
            </a:pPr>
            <a:r>
              <a:rPr lang="en-US" sz="2800" i="1" dirty="0" smtClean="0"/>
              <a:t>	</a:t>
            </a:r>
            <a:r>
              <a:rPr lang="en-US" sz="5100" i="1" dirty="0" smtClean="0"/>
              <a:t>On our last Spanish exam we were working with ser vs. estar.  It was on our study guide to go over the two in our book, but I found this strategy more helpful so I added it to my study guide instead and remembered PRINT and LITE on our test.  I referred back to it during the test too and it helped me to correctly determine the situations where </a:t>
            </a:r>
            <a:r>
              <a:rPr lang="en-US" sz="5100" dirty="0" smtClean="0"/>
              <a:t>ser</a:t>
            </a:r>
            <a:r>
              <a:rPr lang="en-US" sz="5100" i="1" dirty="0" smtClean="0"/>
              <a:t> was needed, and the situations where </a:t>
            </a:r>
            <a:r>
              <a:rPr lang="en-US" sz="5100" dirty="0" smtClean="0"/>
              <a:t>estar </a:t>
            </a:r>
            <a:r>
              <a:rPr lang="en-US" sz="5100" i="1" dirty="0" smtClean="0"/>
              <a:t>was needed.        </a:t>
            </a:r>
          </a:p>
          <a:p>
            <a:pPr eaLnBrk="1" fontAlgn="auto" hangingPunct="1">
              <a:spcAft>
                <a:spcPts val="0"/>
              </a:spcAft>
              <a:buFont typeface="Wingdings 2" pitchFamily="18" charset="2"/>
              <a:buNone/>
              <a:defRPr/>
            </a:pPr>
            <a:r>
              <a:rPr lang="en-US" sz="5100" i="1" dirty="0" smtClean="0"/>
              <a:t> </a:t>
            </a:r>
            <a:endParaRPr lang="en-US" sz="5100" i="1" dirty="0"/>
          </a:p>
        </p:txBody>
      </p:sp>
      <p:sp>
        <p:nvSpPr>
          <p:cNvPr id="4" name="Slide Number Placeholder 3"/>
          <p:cNvSpPr>
            <a:spLocks noGrp="1"/>
          </p:cNvSpPr>
          <p:nvPr>
            <p:ph type="sldNum" sz="quarter" idx="12"/>
          </p:nvPr>
        </p:nvSpPr>
        <p:spPr/>
        <p:txBody>
          <a:bodyPr/>
          <a:lstStyle/>
          <a:p>
            <a:pPr>
              <a:defRPr/>
            </a:pPr>
            <a:fld id="{6ECBE806-B336-468E-A32E-AC4575ECFDFA}" type="slidenum">
              <a:rPr lang="en-US"/>
              <a:pPr>
                <a:defRPr/>
              </a:pPr>
              <a:t>30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6525"/>
            <a:ext cx="8458200" cy="6721475"/>
          </a:xfrm>
        </p:spPr>
        <p:txBody>
          <a:bodyPr rtlCol="0">
            <a:normAutofit fontScale="92500" lnSpcReduction="20000"/>
          </a:bodyPr>
          <a:lstStyle/>
          <a:p>
            <a:pPr eaLnBrk="1" fontAlgn="auto" hangingPunct="1">
              <a:spcAft>
                <a:spcPts val="0"/>
              </a:spcAft>
              <a:buFont typeface="Arial" pitchFamily="34" charset="0"/>
              <a:buChar char="•"/>
              <a:defRPr/>
            </a:pPr>
            <a:r>
              <a:rPr lang="en-US" sz="2800" b="1" dirty="0" smtClean="0">
                <a:solidFill>
                  <a:schemeClr val="tx2">
                    <a:lumMod val="90000"/>
                  </a:schemeClr>
                </a:solidFill>
              </a:rPr>
              <a:t>Ability and confidence: </a:t>
            </a:r>
            <a:r>
              <a:rPr lang="en-US" sz="2800" dirty="0" smtClean="0"/>
              <a:t>Using grammar forms that were at one time problematic or unclear </a:t>
            </a:r>
          </a:p>
          <a:p>
            <a:pPr eaLnBrk="1" fontAlgn="auto" hangingPunct="1">
              <a:spcAft>
                <a:spcPts val="0"/>
              </a:spcAft>
              <a:buFont typeface="Wingdings 2" pitchFamily="18" charset="2"/>
              <a:buNone/>
              <a:defRPr/>
            </a:pPr>
            <a:r>
              <a:rPr lang="en-US" sz="2800" i="1" dirty="0" smtClean="0"/>
              <a:t>   Example</a:t>
            </a:r>
            <a:r>
              <a:rPr lang="en-US" sz="2800" dirty="0" smtClean="0"/>
              <a:t>:</a:t>
            </a:r>
          </a:p>
          <a:p>
            <a:pPr eaLnBrk="1" fontAlgn="auto" hangingPunct="1">
              <a:spcAft>
                <a:spcPts val="0"/>
              </a:spcAft>
              <a:buFont typeface="Wingdings 2" pitchFamily="18" charset="2"/>
              <a:buNone/>
              <a:defRPr/>
            </a:pPr>
            <a:r>
              <a:rPr lang="en-US" sz="2800" dirty="0" smtClean="0"/>
              <a:t>	</a:t>
            </a:r>
            <a:r>
              <a:rPr lang="en-US" sz="2800" u="sng" dirty="0" smtClean="0"/>
              <a:t>Abby</a:t>
            </a:r>
            <a:r>
              <a:rPr lang="en-US" sz="2800" dirty="0" smtClean="0"/>
              <a:t> noted that she consciously used a mnemonic device dealing with </a:t>
            </a:r>
            <a:r>
              <a:rPr lang="en-US" sz="2800" i="1" dirty="0" smtClean="0"/>
              <a:t>tu </a:t>
            </a:r>
            <a:r>
              <a:rPr lang="en-US" sz="2800" dirty="0" smtClean="0"/>
              <a:t>commands when she ordered food in Spanish.</a:t>
            </a:r>
          </a:p>
          <a:p>
            <a:pPr eaLnBrk="1" fontAlgn="auto" hangingPunct="1">
              <a:spcAft>
                <a:spcPts val="0"/>
              </a:spcAft>
              <a:buFont typeface="Arial" pitchFamily="34" charset="0"/>
              <a:buChar char="•"/>
              <a:defRPr/>
            </a:pPr>
            <a:r>
              <a:rPr lang="en-US" sz="2800" u="sng" dirty="0" smtClean="0"/>
              <a:t>Kallie</a:t>
            </a:r>
            <a:r>
              <a:rPr lang="en-US" sz="2800" dirty="0" smtClean="0"/>
              <a:t> explaining the usefulness of an acronym to help distinguish masculine and feminine nouns on a quiz:</a:t>
            </a:r>
          </a:p>
          <a:p>
            <a:pPr marL="1204913" eaLnBrk="1" fontAlgn="auto" hangingPunct="1">
              <a:spcAft>
                <a:spcPts val="0"/>
              </a:spcAft>
              <a:buNone/>
              <a:defRPr/>
            </a:pPr>
            <a:r>
              <a:rPr lang="en-US" sz="2800" i="1" dirty="0" smtClean="0"/>
              <a:t>	It really helps to just remember a few irregular endings for masculine and feminine nouns. We were tested on the gender of some irregular nouns on our first quiz and remembering these endings really helped. I got 100%.</a:t>
            </a:r>
          </a:p>
          <a:p>
            <a:pPr eaLnBrk="1" fontAlgn="auto" hangingPunct="1">
              <a:spcAft>
                <a:spcPts val="0"/>
              </a:spcAft>
              <a:buFont typeface="Wingdings 2" pitchFamily="18" charset="2"/>
              <a:buNone/>
              <a:defRPr/>
            </a:pPr>
            <a:endParaRPr lang="en-US" sz="2800" u="sng" dirty="0" smtClean="0"/>
          </a:p>
          <a:p>
            <a:pPr eaLnBrk="1" fontAlgn="auto" hangingPunct="1">
              <a:spcAft>
                <a:spcPts val="0"/>
              </a:spcAft>
              <a:buFont typeface="Arial" pitchFamily="34" charset="0"/>
              <a:buChar char="•"/>
              <a:defRPr/>
            </a:pPr>
            <a:r>
              <a:rPr lang="en-US" sz="2800" b="1" dirty="0" smtClean="0">
                <a:solidFill>
                  <a:schemeClr val="tx2">
                    <a:lumMod val="90000"/>
                  </a:schemeClr>
                </a:solidFill>
              </a:rPr>
              <a:t>Students reported being generally more strategic in the overall learning process.</a:t>
            </a:r>
          </a:p>
          <a:p>
            <a:pPr eaLnBrk="1" fontAlgn="auto" hangingPunct="1">
              <a:spcAft>
                <a:spcPts val="0"/>
              </a:spcAft>
              <a:buFont typeface="Wingdings 2" pitchFamily="18" charset="2"/>
              <a:buNone/>
              <a:defRPr/>
            </a:pPr>
            <a:endParaRPr lang="en-US" dirty="0" smtClean="0"/>
          </a:p>
        </p:txBody>
      </p:sp>
      <p:sp>
        <p:nvSpPr>
          <p:cNvPr id="4" name="Slide Number Placeholder 3"/>
          <p:cNvSpPr>
            <a:spLocks noGrp="1"/>
          </p:cNvSpPr>
          <p:nvPr>
            <p:ph type="sldNum" sz="quarter" idx="12"/>
          </p:nvPr>
        </p:nvSpPr>
        <p:spPr/>
        <p:txBody>
          <a:bodyPr/>
          <a:lstStyle/>
          <a:p>
            <a:pPr>
              <a:defRPr/>
            </a:pPr>
            <a:fld id="{33DD1390-97F8-4305-81D5-F5417FC09305}" type="slidenum">
              <a:rPr lang="en-US"/>
              <a:pPr>
                <a:defRPr/>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BA15159-5E5B-4293-BDFA-FC43664EE9CD}" type="slidenum">
              <a:rPr lang="en-US"/>
              <a:pPr>
                <a:defRPr/>
              </a:pPr>
              <a:t>32</a:t>
            </a:fld>
            <a:endParaRPr lang="en-US" dirty="0"/>
          </a:p>
        </p:txBody>
      </p:sp>
      <p:sp>
        <p:nvSpPr>
          <p:cNvPr id="6" name="Title 5"/>
          <p:cNvSpPr>
            <a:spLocks noGrp="1"/>
          </p:cNvSpPr>
          <p:nvPr>
            <p:ph type="ctrTitle" idx="4294967295"/>
          </p:nvPr>
        </p:nvSpPr>
        <p:spPr>
          <a:xfrm>
            <a:off x="381000" y="1243013"/>
            <a:ext cx="8763000" cy="1628775"/>
          </a:xfrm>
        </p:spPr>
        <p:txBody>
          <a:bodyPr rtlCol="0">
            <a:normAutofit fontScale="90000"/>
          </a:bodyPr>
          <a:lstStyle/>
          <a:p>
            <a:pPr marL="685800" indent="-685800" algn="l" eaLnBrk="1" fontAlgn="auto" hangingPunct="1">
              <a:spcAft>
                <a:spcPts val="0"/>
              </a:spcAft>
              <a:defRPr/>
            </a:pPr>
            <a:r>
              <a:rPr lang="en-US" b="1" dirty="0" smtClean="0"/>
              <a:t>2. What were the learners’ reasons for choosing the strategies that they chose?</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0"/>
            <a:ext cx="8229600" cy="792163"/>
          </a:xfrm>
        </p:spPr>
        <p:txBody>
          <a:bodyPr/>
          <a:lstStyle/>
          <a:p>
            <a:pPr algn="l" eaLnBrk="1" hangingPunct="1">
              <a:defRPr/>
            </a:pPr>
            <a:r>
              <a:rPr lang="en-US" sz="3600" b="1" dirty="0" smtClean="0">
                <a:solidFill>
                  <a:schemeClr val="tx2">
                    <a:lumMod val="90000"/>
                  </a:schemeClr>
                </a:solidFill>
              </a:rPr>
              <a:t>Strategy Selection</a:t>
            </a:r>
          </a:p>
        </p:txBody>
      </p:sp>
      <p:sp>
        <p:nvSpPr>
          <p:cNvPr id="6" name="Content Placeholder 5"/>
          <p:cNvSpPr>
            <a:spLocks noGrp="1"/>
          </p:cNvSpPr>
          <p:nvPr>
            <p:ph idx="1"/>
          </p:nvPr>
        </p:nvSpPr>
        <p:spPr>
          <a:xfrm>
            <a:off x="0" y="792162"/>
            <a:ext cx="8991600" cy="6065837"/>
          </a:xfrm>
        </p:spPr>
        <p:txBody>
          <a:bodyPr rtlCol="0">
            <a:normAutofit fontScale="92500" lnSpcReduction="10000"/>
          </a:bodyPr>
          <a:lstStyle/>
          <a:p>
            <a:pPr eaLnBrk="1" fontAlgn="auto" hangingPunct="1">
              <a:spcAft>
                <a:spcPts val="0"/>
              </a:spcAft>
              <a:buFont typeface="Arial" pitchFamily="34" charset="0"/>
              <a:buChar char="•"/>
              <a:defRPr/>
            </a:pPr>
            <a:r>
              <a:rPr lang="en-US" sz="2900" dirty="0" smtClean="0"/>
              <a:t>Explicitly encouraged to use the website just as they would if left to their own devices.</a:t>
            </a:r>
          </a:p>
          <a:p>
            <a:pPr eaLnBrk="1" fontAlgn="auto" hangingPunct="1">
              <a:spcAft>
                <a:spcPts val="0"/>
              </a:spcAft>
              <a:buFont typeface="Arial" pitchFamily="34" charset="0"/>
              <a:buChar char="•"/>
              <a:defRPr/>
            </a:pPr>
            <a:r>
              <a:rPr lang="en-US" sz="2900" dirty="0" smtClean="0"/>
              <a:t>Found strong interest in seeking strategies for </a:t>
            </a:r>
            <a:r>
              <a:rPr lang="en-US" sz="2900" u="sng" dirty="0" smtClean="0"/>
              <a:t>specific grammar forms</a:t>
            </a:r>
            <a:r>
              <a:rPr lang="en-US" sz="2900" dirty="0" smtClean="0"/>
              <a:t>, and particularly those which they struggled with or the forms that they were working on in class. </a:t>
            </a:r>
          </a:p>
          <a:p>
            <a:pPr marL="1198563" indent="-508000" eaLnBrk="1" fontAlgn="auto" hangingPunct="1">
              <a:spcAft>
                <a:spcPts val="0"/>
              </a:spcAft>
              <a:buFont typeface="Wingdings" pitchFamily="2" charset="2"/>
              <a:buChar char="q"/>
              <a:defRPr/>
            </a:pPr>
            <a:r>
              <a:rPr lang="en-US" sz="2900" dirty="0" smtClean="0">
                <a:solidFill>
                  <a:schemeClr val="tx2">
                    <a:lumMod val="90000"/>
                  </a:schemeClr>
                </a:solidFill>
              </a:rPr>
              <a:t>65 (61%) - strategies for specific grammar   forms</a:t>
            </a:r>
          </a:p>
          <a:p>
            <a:pPr marL="1035050" eaLnBrk="1" fontAlgn="auto" hangingPunct="1">
              <a:spcAft>
                <a:spcPts val="0"/>
              </a:spcAft>
              <a:buFont typeface="Wingdings" pitchFamily="2" charset="2"/>
              <a:buChar char="q"/>
              <a:defRPr/>
            </a:pPr>
            <a:r>
              <a:rPr lang="en-US" sz="2900" dirty="0" smtClean="0">
                <a:solidFill>
                  <a:schemeClr val="tx2">
                    <a:lumMod val="90000"/>
                  </a:schemeClr>
                </a:solidFill>
              </a:rPr>
              <a:t> 41 (39%) - general strategies</a:t>
            </a:r>
          </a:p>
          <a:p>
            <a:pPr marL="747713" indent="-57150" eaLnBrk="1" fontAlgn="auto" hangingPunct="1">
              <a:spcAft>
                <a:spcPts val="0"/>
              </a:spcAft>
              <a:buFont typeface="Wingdings 2" pitchFamily="18" charset="2"/>
              <a:buNone/>
              <a:defRPr/>
            </a:pPr>
            <a:r>
              <a:rPr lang="en-US" sz="2900" u="sng" dirty="0" smtClean="0"/>
              <a:t>Note</a:t>
            </a:r>
            <a:r>
              <a:rPr lang="en-US" sz="2900" dirty="0" smtClean="0"/>
              <a:t>: The distinction is a bit misleading since a fair portion of the strategies found through the general-strategy route nonetheless provided assistance with specific grammar forms.</a:t>
            </a:r>
            <a:endParaRPr lang="en-US" sz="2900" dirty="0" smtClean="0">
              <a:solidFill>
                <a:schemeClr val="tx2">
                  <a:lumMod val="90000"/>
                </a:schemeClr>
              </a:solidFill>
            </a:endParaRPr>
          </a:p>
          <a:p>
            <a:pPr eaLnBrk="1" fontAlgn="auto" hangingPunct="1">
              <a:spcAft>
                <a:spcPts val="0"/>
              </a:spcAft>
              <a:buFont typeface="Arial" pitchFamily="34" charset="0"/>
              <a:buChar char="•"/>
              <a:defRPr/>
            </a:pPr>
            <a:r>
              <a:rPr lang="en-US" sz="2900" dirty="0" smtClean="0"/>
              <a:t>Individual variation</a:t>
            </a:r>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F021FD75-1688-4B36-A73B-719200A46E42}" type="slidenum">
              <a:rPr lang="en-US"/>
              <a:pPr>
                <a:defRPr/>
              </a:pPr>
              <a:t>33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715962"/>
          </a:xfrm>
        </p:spPr>
        <p:txBody>
          <a:bodyPr/>
          <a:lstStyle/>
          <a:p>
            <a:pPr algn="l" eaLnBrk="1" hangingPunct="1">
              <a:defRPr/>
            </a:pPr>
            <a:r>
              <a:rPr lang="en-US" sz="3600" b="1" dirty="0" smtClean="0">
                <a:solidFill>
                  <a:schemeClr val="tx2">
                    <a:lumMod val="90000"/>
                  </a:schemeClr>
                </a:solidFill>
              </a:rPr>
              <a:t>Approach to Website</a:t>
            </a:r>
          </a:p>
        </p:txBody>
      </p:sp>
      <p:sp>
        <p:nvSpPr>
          <p:cNvPr id="3" name="Content Placeholder 2"/>
          <p:cNvSpPr>
            <a:spLocks noGrp="1"/>
          </p:cNvSpPr>
          <p:nvPr>
            <p:ph idx="1"/>
          </p:nvPr>
        </p:nvSpPr>
        <p:spPr>
          <a:xfrm>
            <a:off x="152400" y="1417638"/>
            <a:ext cx="8991600" cy="5257800"/>
          </a:xfrm>
        </p:spPr>
        <p:txBody>
          <a:bodyPr/>
          <a:lstStyle/>
          <a:p>
            <a:pPr eaLnBrk="1" hangingPunct="1">
              <a:buFont typeface="Wingdings 2" pitchFamily="18" charset="2"/>
              <a:buNone/>
              <a:defRPr/>
            </a:pPr>
            <a:r>
              <a:rPr lang="en-US" sz="2800" dirty="0" smtClean="0"/>
              <a:t>Individual variation in approaching the website</a:t>
            </a:r>
          </a:p>
          <a:p>
            <a:pPr marL="0" indent="0" eaLnBrk="1" hangingPunct="1">
              <a:buFont typeface="Wingdings 2" pitchFamily="18" charset="2"/>
              <a:buNone/>
              <a:defRPr/>
            </a:pPr>
            <a:r>
              <a:rPr lang="en-US" sz="2800" u="sng" dirty="0" smtClean="0"/>
              <a:t>Melanie</a:t>
            </a:r>
            <a:r>
              <a:rPr lang="en-US" sz="2800" dirty="0" smtClean="0"/>
              <a:t>:  </a:t>
            </a:r>
          </a:p>
          <a:p>
            <a:pPr marL="287338" indent="0" eaLnBrk="1" hangingPunct="1">
              <a:buFont typeface="Wingdings 2" pitchFamily="18" charset="2"/>
              <a:buNone/>
              <a:defRPr/>
            </a:pPr>
            <a:r>
              <a:rPr lang="en-US" sz="2800" dirty="0" smtClean="0"/>
              <a:t>Initially spent 4-5 hours going through the majority of the strategies on the website and then focused only on those that really appealed to her.</a:t>
            </a:r>
          </a:p>
          <a:p>
            <a:pPr marL="0" indent="0" eaLnBrk="1" hangingPunct="1">
              <a:buFont typeface="Wingdings 2" pitchFamily="18" charset="2"/>
              <a:buNone/>
              <a:defRPr/>
            </a:pPr>
            <a:r>
              <a:rPr lang="en-US" sz="2800" u="sng" dirty="0" smtClean="0"/>
              <a:t>Abby</a:t>
            </a:r>
            <a:r>
              <a:rPr lang="en-US" sz="2800" dirty="0" smtClean="0"/>
              <a:t>: </a:t>
            </a:r>
          </a:p>
          <a:p>
            <a:pPr marL="287338" indent="0" eaLnBrk="1" hangingPunct="1">
              <a:buFont typeface="Wingdings 2" pitchFamily="18" charset="2"/>
              <a:buNone/>
              <a:defRPr/>
            </a:pPr>
            <a:r>
              <a:rPr lang="en-US" sz="2800" dirty="0" smtClean="0"/>
              <a:t>Visited the website fifteen minutes “here and there” looking for strategies that she needed for specific grammar forms, especially when writing papers.</a:t>
            </a:r>
          </a:p>
        </p:txBody>
      </p:sp>
      <p:sp>
        <p:nvSpPr>
          <p:cNvPr id="4" name="Slide Number Placeholder 3"/>
          <p:cNvSpPr>
            <a:spLocks noGrp="1"/>
          </p:cNvSpPr>
          <p:nvPr>
            <p:ph type="sldNum" sz="quarter" idx="12"/>
          </p:nvPr>
        </p:nvSpPr>
        <p:spPr/>
        <p:txBody>
          <a:bodyPr/>
          <a:lstStyle/>
          <a:p>
            <a:pPr>
              <a:defRPr/>
            </a:pPr>
            <a:fld id="{1E250315-4E63-4157-BA70-3A19DE253466}" type="slidenum">
              <a:rPr lang="en-US"/>
              <a:pPr>
                <a:defRPr/>
              </a:pP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776"/>
            <a:ext cx="9525000" cy="866775"/>
          </a:xfrm>
        </p:spPr>
        <p:txBody>
          <a:bodyPr rtlCol="0">
            <a:noAutofit/>
          </a:bodyPr>
          <a:lstStyle/>
          <a:p>
            <a:pPr algn="l" eaLnBrk="1" fontAlgn="auto" hangingPunct="1">
              <a:spcAft>
                <a:spcPts val="0"/>
              </a:spcAft>
              <a:defRPr/>
            </a:pPr>
            <a:r>
              <a:rPr lang="en-US" sz="2800" b="1" dirty="0" smtClean="0">
                <a:solidFill>
                  <a:schemeClr val="tx2">
                    <a:lumMod val="90000"/>
                  </a:schemeClr>
                </a:solidFill>
              </a:rPr>
              <a:t>Learning Styles Linked to Strategy Selection</a:t>
            </a:r>
            <a:endParaRPr lang="en-US" sz="2800" b="1" dirty="0">
              <a:solidFill>
                <a:schemeClr val="tx2">
                  <a:lumMod val="90000"/>
                </a:schemeClr>
              </a:solidFill>
            </a:endParaRPr>
          </a:p>
        </p:txBody>
      </p:sp>
      <p:sp>
        <p:nvSpPr>
          <p:cNvPr id="3" name="Content Placeholder 2"/>
          <p:cNvSpPr>
            <a:spLocks noGrp="1"/>
          </p:cNvSpPr>
          <p:nvPr>
            <p:ph idx="1"/>
          </p:nvPr>
        </p:nvSpPr>
        <p:spPr>
          <a:xfrm>
            <a:off x="0" y="762000"/>
            <a:ext cx="9144000" cy="5959475"/>
          </a:xfrm>
        </p:spPr>
        <p:txBody>
          <a:bodyPr/>
          <a:lstStyle/>
          <a:p>
            <a:pPr eaLnBrk="1" hangingPunct="1"/>
            <a:r>
              <a:rPr lang="en-US" sz="2700" dirty="0" smtClean="0"/>
              <a:t>Individual variation in how students used the website – some casually browsing the website for appealing strategies, others going directly to strategies needed for specific forms, still others spending considerable time looking through all the strategies in sequence to choose the strategies that piqued their interest.</a:t>
            </a:r>
          </a:p>
          <a:p>
            <a:pPr eaLnBrk="1" hangingPunct="1"/>
            <a:r>
              <a:rPr lang="en-US" sz="2700" u="sng" dirty="0" smtClean="0"/>
              <a:t>Melanie</a:t>
            </a:r>
            <a:r>
              <a:rPr lang="en-US" sz="2700" dirty="0" smtClean="0"/>
              <a:t>: Visual learner for whom the first strategy was a decision map to distinguish between the preterite and the imperfect tense.</a:t>
            </a:r>
          </a:p>
          <a:p>
            <a:pPr eaLnBrk="1" hangingPunct="1"/>
            <a:r>
              <a:rPr lang="en-US" sz="2700" u="sng" dirty="0" smtClean="0"/>
              <a:t>Molly</a:t>
            </a:r>
            <a:r>
              <a:rPr lang="en-US" sz="2700" dirty="0" smtClean="0"/>
              <a:t>: Visual learner who reported using a strategy to write all of the strategies that she found appealing on note cards.</a:t>
            </a:r>
          </a:p>
          <a:p>
            <a:pPr eaLnBrk="1" hangingPunct="1"/>
            <a:endParaRPr lang="en-US" sz="2800" u="sng" dirty="0" smtClean="0"/>
          </a:p>
        </p:txBody>
      </p:sp>
      <p:sp>
        <p:nvSpPr>
          <p:cNvPr id="4" name="Slide Number Placeholder 3"/>
          <p:cNvSpPr>
            <a:spLocks noGrp="1"/>
          </p:cNvSpPr>
          <p:nvPr>
            <p:ph type="sldNum" sz="quarter" idx="12"/>
          </p:nvPr>
        </p:nvSpPr>
        <p:spPr/>
        <p:txBody>
          <a:bodyPr/>
          <a:lstStyle/>
          <a:p>
            <a:pPr>
              <a:defRPr/>
            </a:pPr>
            <a:fld id="{17394437-A8C3-412F-829D-4FDBC1C3E75A}" type="slidenum">
              <a:rPr lang="en-US"/>
              <a:pPr>
                <a:defRPr/>
              </a:pPr>
              <a:t>35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304800"/>
            <a:ext cx="9144000" cy="6553200"/>
          </a:xfrm>
        </p:spPr>
        <p:txBody>
          <a:bodyPr/>
          <a:lstStyle/>
          <a:p>
            <a:pPr eaLnBrk="1" hangingPunct="1">
              <a:buFont typeface="Arial" charset="0"/>
              <a:buNone/>
            </a:pPr>
            <a:endParaRPr lang="en-US" dirty="0" smtClean="0"/>
          </a:p>
          <a:p>
            <a:pPr eaLnBrk="1" hangingPunct="1"/>
            <a:r>
              <a:rPr lang="en-US" u="sng" dirty="0" smtClean="0"/>
              <a:t>Daniel</a:t>
            </a:r>
            <a:r>
              <a:rPr lang="en-US" dirty="0" smtClean="0"/>
              <a:t>: Went straight to strategies for specific forms and form use, particularly relating to the subjunctive mood. </a:t>
            </a:r>
          </a:p>
          <a:p>
            <a:pPr eaLnBrk="1" hangingPunct="1"/>
            <a:r>
              <a:rPr lang="en-US" dirty="0" smtClean="0"/>
              <a:t>Some students used their learning style preferences as a main factor in selecting strategies from the website. </a:t>
            </a:r>
          </a:p>
          <a:p>
            <a:pPr eaLnBrk="1" hangingPunct="1">
              <a:buNone/>
            </a:pPr>
            <a:endParaRPr lang="en-US" dirty="0" smtClean="0"/>
          </a:p>
          <a:p>
            <a:pPr eaLnBrk="1" hangingPunct="1">
              <a:buNone/>
            </a:pPr>
            <a:r>
              <a:rPr lang="en-US" dirty="0" smtClean="0"/>
              <a:t>	[</a:t>
            </a:r>
            <a:r>
              <a:rPr lang="en-US" u="sng" dirty="0" smtClean="0"/>
              <a:t>Note</a:t>
            </a:r>
            <a:r>
              <a:rPr lang="en-US" dirty="0" smtClean="0"/>
              <a:t>: At the time of the study, general strategies were not categorized by learning style preferences as they are now.]</a:t>
            </a:r>
            <a:endParaRPr lang="en-US" dirty="0" smtClean="0">
              <a:solidFill>
                <a:srgbClr val="FF0000"/>
              </a:solidFill>
            </a:endParaRPr>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D5BDA435-2635-4247-84D9-7EDCC761DFA2}" type="slidenum">
              <a:rPr lang="en-US"/>
              <a:pPr>
                <a:defRPr/>
              </a:pPr>
              <a:t>36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1912"/>
            <a:ext cx="8763000" cy="1004888"/>
          </a:xfrm>
        </p:spPr>
        <p:txBody>
          <a:bodyPr rtlCol="0">
            <a:normAutofit/>
          </a:bodyPr>
          <a:lstStyle/>
          <a:p>
            <a:pPr marL="508000" indent="-508000" algn="l" eaLnBrk="1" fontAlgn="auto" hangingPunct="1">
              <a:spcAft>
                <a:spcPts val="0"/>
              </a:spcAft>
              <a:defRPr/>
            </a:pPr>
            <a:r>
              <a:rPr lang="en-US" sz="2900" b="1" dirty="0" smtClean="0"/>
              <a:t>3. How were specific strategies received</a:t>
            </a:r>
            <a:br>
              <a:rPr lang="en-US" sz="2900" b="1" dirty="0" smtClean="0"/>
            </a:br>
            <a:r>
              <a:rPr lang="en-US" sz="2900" b="1" dirty="0" smtClean="0"/>
              <a:t>by learners?</a:t>
            </a:r>
            <a:endParaRPr lang="en-US" sz="2900" b="1" dirty="0"/>
          </a:p>
        </p:txBody>
      </p:sp>
      <p:sp>
        <p:nvSpPr>
          <p:cNvPr id="3" name="Slide Number Placeholder 2"/>
          <p:cNvSpPr>
            <a:spLocks noGrp="1"/>
          </p:cNvSpPr>
          <p:nvPr>
            <p:ph type="sldNum" sz="quarter" idx="12"/>
          </p:nvPr>
        </p:nvSpPr>
        <p:spPr/>
        <p:txBody>
          <a:bodyPr/>
          <a:lstStyle/>
          <a:p>
            <a:pPr>
              <a:defRPr/>
            </a:pPr>
            <a:fld id="{7CC98EE9-88EB-46B5-A17E-02D4DEB4091D}" type="slidenum">
              <a:rPr lang="en-US"/>
              <a:pPr>
                <a:defRPr/>
              </a:pPr>
              <a:t>37</a:t>
            </a:fld>
            <a:endParaRPr lang="en-US" dirty="0"/>
          </a:p>
        </p:txBody>
      </p:sp>
      <p:sp>
        <p:nvSpPr>
          <p:cNvPr id="4" name="Title 1"/>
          <p:cNvSpPr txBox="1">
            <a:spLocks/>
          </p:cNvSpPr>
          <p:nvPr/>
        </p:nvSpPr>
        <p:spPr bwMode="auto">
          <a:xfrm>
            <a:off x="152400" y="1219200"/>
            <a:ext cx="88392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strike="noStrike" kern="1200" cap="none" spc="0" normalizeH="0" noProof="0" dirty="0" smtClean="0">
                <a:ln>
                  <a:noFill/>
                </a:ln>
                <a:solidFill>
                  <a:schemeClr val="accent1">
                    <a:lumMod val="60000"/>
                    <a:lumOff val="40000"/>
                  </a:schemeClr>
                </a:solidFill>
                <a:effectLst/>
                <a:uLnTx/>
                <a:uFillTx/>
                <a:latin typeface="+mj-lt"/>
                <a:ea typeface="+mj-ea"/>
                <a:cs typeface="+mj-cs"/>
              </a:rPr>
              <a:t>Positive Reception: </a:t>
            </a:r>
            <a:r>
              <a:rPr kumimoji="0" lang="en-US" sz="2550" b="0" i="0" u="none" strike="noStrike" kern="1200" cap="none" spc="0" normalizeH="0" baseline="0" noProof="0" dirty="0" smtClean="0">
                <a:ln>
                  <a:noFill/>
                </a:ln>
                <a:solidFill>
                  <a:schemeClr val="tx1"/>
                </a:solidFill>
                <a:effectLst/>
                <a:uLnTx/>
                <a:uFillTx/>
                <a:latin typeface="+mj-lt"/>
                <a:ea typeface="+mj-ea"/>
                <a:cs typeface="+mj-cs"/>
              </a:rPr>
              <a:t/>
            </a:r>
            <a:br>
              <a:rPr kumimoji="0" lang="en-US" sz="2550" b="0" i="0" u="none" strike="noStrike" kern="1200" cap="none" spc="0" normalizeH="0" baseline="0" noProof="0" dirty="0" smtClean="0">
                <a:ln>
                  <a:noFill/>
                </a:ln>
                <a:solidFill>
                  <a:schemeClr val="tx1"/>
                </a:solidFill>
                <a:effectLst/>
                <a:uLnTx/>
                <a:uFillTx/>
                <a:latin typeface="+mj-lt"/>
                <a:ea typeface="+mj-ea"/>
                <a:cs typeface="+mj-cs"/>
              </a:rPr>
            </a:br>
            <a:r>
              <a:rPr kumimoji="0" lang="en-US" sz="2550" b="0" i="0" strike="noStrike" kern="1200" cap="none" spc="0" normalizeH="0" baseline="0" noProof="0" dirty="0" smtClean="0">
                <a:ln>
                  <a:noFill/>
                </a:ln>
                <a:solidFill>
                  <a:schemeClr val="tx2">
                    <a:lumMod val="90000"/>
                  </a:schemeClr>
                </a:solidFill>
                <a:effectLst/>
                <a:uLnTx/>
                <a:uFillTx/>
                <a:latin typeface="+mj-lt"/>
                <a:ea typeface="+mj-ea"/>
                <a:cs typeface="+mj-cs"/>
              </a:rPr>
              <a:t>1. </a:t>
            </a:r>
            <a:r>
              <a:rPr kumimoji="0" lang="en-US" sz="2550" b="0" i="0" u="sng" strike="noStrike" kern="1200" cap="none" spc="0" normalizeH="0" baseline="0" noProof="0" dirty="0" smtClean="0">
                <a:ln>
                  <a:noFill/>
                </a:ln>
                <a:solidFill>
                  <a:schemeClr val="tx2">
                    <a:lumMod val="90000"/>
                  </a:schemeClr>
                </a:solidFill>
                <a:effectLst/>
                <a:uLnTx/>
                <a:uFillTx/>
                <a:latin typeface="+mj-lt"/>
                <a:ea typeface="+mj-ea"/>
                <a:cs typeface="+mj-cs"/>
              </a:rPr>
              <a:t>Auditory</a:t>
            </a:r>
            <a:r>
              <a:rPr kumimoji="0" lang="en-US" sz="2550" b="0" i="0" u="sng" strike="noStrike" kern="1200" cap="none" spc="0" normalizeH="0" noProof="0" dirty="0" smtClean="0">
                <a:ln>
                  <a:noFill/>
                </a:ln>
                <a:solidFill>
                  <a:schemeClr val="tx2">
                    <a:lumMod val="90000"/>
                  </a:schemeClr>
                </a:solidFill>
                <a:effectLst/>
                <a:uLnTx/>
                <a:uFillTx/>
                <a:latin typeface="+mj-lt"/>
                <a:ea typeface="+mj-ea"/>
                <a:cs typeface="+mj-cs"/>
              </a:rPr>
              <a:t> -</a:t>
            </a:r>
            <a:r>
              <a:rPr kumimoji="0" lang="en-US" sz="2550" b="0" i="0" u="sng" strike="noStrike" kern="1200" cap="none" spc="0" normalizeH="0" baseline="0" noProof="0" dirty="0" smtClean="0">
                <a:ln>
                  <a:noFill/>
                </a:ln>
                <a:solidFill>
                  <a:schemeClr val="tx2">
                    <a:lumMod val="90000"/>
                  </a:schemeClr>
                </a:solidFill>
                <a:effectLst/>
                <a:uLnTx/>
                <a:uFillTx/>
                <a:latin typeface="+mj-lt"/>
                <a:ea typeface="+mj-ea"/>
                <a:cs typeface="+mj-cs"/>
              </a:rPr>
              <a:t> rhyme – keepi</a:t>
            </a:r>
            <a:r>
              <a:rPr lang="en-US" sz="2550" u="sng" noProof="0" dirty="0" smtClean="0">
                <a:solidFill>
                  <a:schemeClr val="tx2">
                    <a:lumMod val="90000"/>
                  </a:schemeClr>
                </a:solidFill>
                <a:latin typeface="+mj-lt"/>
                <a:ea typeface="+mj-ea"/>
                <a:cs typeface="+mj-cs"/>
              </a:rPr>
              <a:t>ng the different</a:t>
            </a:r>
            <a:r>
              <a:rPr kumimoji="0" lang="en-US" sz="2550" b="0" i="0" u="sng" strike="noStrike" kern="1200" cap="none" spc="0" normalizeH="0" baseline="0" noProof="0" dirty="0" smtClean="0">
                <a:ln>
                  <a:noFill/>
                </a:ln>
                <a:solidFill>
                  <a:schemeClr val="tx2">
                    <a:lumMod val="90000"/>
                  </a:schemeClr>
                </a:solidFill>
                <a:effectLst/>
                <a:uLnTx/>
                <a:uFillTx/>
                <a:latin typeface="+mj-lt"/>
                <a:ea typeface="+mj-ea"/>
                <a:cs typeface="+mj-cs"/>
              </a:rPr>
              <a:t> </a:t>
            </a:r>
            <a:r>
              <a:rPr kumimoji="0" lang="en-US" sz="2550" b="1" i="0" u="sng" strike="noStrike" kern="1200" cap="none" spc="0" normalizeH="0" baseline="0" noProof="0" dirty="0" smtClean="0">
                <a:ln>
                  <a:noFill/>
                </a:ln>
                <a:solidFill>
                  <a:schemeClr val="tx2">
                    <a:lumMod val="90000"/>
                  </a:schemeClr>
                </a:solidFill>
                <a:effectLst/>
                <a:uLnTx/>
                <a:uFillTx/>
                <a:latin typeface="+mj-lt"/>
                <a:ea typeface="+mj-ea"/>
                <a:cs typeface="+mj-cs"/>
              </a:rPr>
              <a:t>demonstrative adjectives</a:t>
            </a:r>
            <a:r>
              <a:rPr kumimoji="0" lang="en-US" sz="2550" b="0" i="0" u="sng" strike="noStrike" kern="1200" cap="none" spc="0" normalizeH="0" baseline="0" noProof="0" dirty="0" smtClean="0">
                <a:ln>
                  <a:noFill/>
                </a:ln>
                <a:solidFill>
                  <a:schemeClr val="tx2">
                    <a:lumMod val="90000"/>
                  </a:schemeClr>
                </a:solidFill>
                <a:effectLst/>
                <a:uLnTx/>
                <a:uFillTx/>
                <a:latin typeface="+mj-lt"/>
                <a:ea typeface="+mj-ea"/>
                <a:cs typeface="+mj-cs"/>
              </a:rPr>
              <a:t> straight</a:t>
            </a:r>
            <a:r>
              <a:rPr kumimoji="0" lang="en-US" sz="2550" b="0" i="0" strike="noStrike" kern="1200" cap="none" spc="0" normalizeH="0" baseline="0" noProof="0" dirty="0" smtClean="0">
                <a:ln>
                  <a:noFill/>
                </a:ln>
                <a:solidFill>
                  <a:schemeClr val="tx2">
                    <a:lumMod val="90000"/>
                  </a:schemeClr>
                </a:solidFill>
                <a:effectLst/>
                <a:uLnTx/>
                <a:uFillTx/>
                <a:latin typeface="+mj-lt"/>
                <a:ea typeface="+mj-ea"/>
                <a:cs typeface="+mj-cs"/>
              </a:rPr>
              <a:t>	</a:t>
            </a:r>
            <a:r>
              <a:rPr kumimoji="0" lang="en-US" sz="2550" b="0" i="0" u="none" strike="noStrike" kern="1200" cap="none" spc="0" normalizeH="0" baseline="0" noProof="0" dirty="0" smtClean="0">
                <a:ln>
                  <a:noFill/>
                </a:ln>
                <a:solidFill>
                  <a:schemeClr val="tx1"/>
                </a:solidFill>
                <a:effectLst/>
                <a:uLnTx/>
                <a:uFillTx/>
                <a:latin typeface="+mj-lt"/>
                <a:ea typeface="+mj-ea"/>
                <a:cs typeface="+mj-cs"/>
              </a:rPr>
              <a:t/>
            </a:r>
            <a:br>
              <a:rPr kumimoji="0" lang="en-US" sz="2550" b="0" i="0" u="none" strike="noStrike" kern="1200" cap="none" spc="0" normalizeH="0" baseline="0" noProof="0" dirty="0" smtClean="0">
                <a:ln>
                  <a:noFill/>
                </a:ln>
                <a:solidFill>
                  <a:schemeClr val="tx1"/>
                </a:solidFill>
                <a:effectLst/>
                <a:uLnTx/>
                <a:uFillTx/>
                <a:latin typeface="+mj-lt"/>
                <a:ea typeface="+mj-ea"/>
                <a:cs typeface="+mj-cs"/>
              </a:rPr>
            </a:br>
            <a:endParaRPr kumimoji="0" lang="en-US" sz="255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4"/>
          <p:cNvSpPr/>
          <p:nvPr/>
        </p:nvSpPr>
        <p:spPr>
          <a:xfrm>
            <a:off x="0" y="2362200"/>
            <a:ext cx="9144000" cy="4787515"/>
          </a:xfrm>
          <a:prstGeom prst="rect">
            <a:avLst/>
          </a:prstGeom>
        </p:spPr>
        <p:txBody>
          <a:bodyPr wrap="square">
            <a:spAutoFit/>
          </a:bodyPr>
          <a:lstStyle/>
          <a:p>
            <a:pPr eaLnBrk="1" fontAlgn="auto" hangingPunct="1">
              <a:spcAft>
                <a:spcPts val="0"/>
              </a:spcAft>
              <a:buFont typeface="Arial" pitchFamily="34" charset="0"/>
              <a:buChar char="•"/>
              <a:defRPr/>
            </a:pPr>
            <a:r>
              <a:rPr lang="en-US" sz="2460" u="sng" dirty="0" smtClean="0"/>
              <a:t>Elise</a:t>
            </a:r>
            <a:r>
              <a:rPr lang="en-US" sz="2460" dirty="0" smtClean="0"/>
              <a:t>: </a:t>
            </a:r>
            <a:r>
              <a:rPr lang="en-US" sz="2460" i="1" dirty="0" smtClean="0"/>
              <a:t>This is a simple rhyme that has completely cleared up any confusion I had been having…When I am writing any of the demonstrative adjectives (</a:t>
            </a:r>
            <a:r>
              <a:rPr lang="en-US" sz="2460" dirty="0" smtClean="0"/>
              <a:t>este, esta, ese, esa</a:t>
            </a:r>
            <a:r>
              <a:rPr lang="en-US" sz="2460" i="1" dirty="0" smtClean="0"/>
              <a:t>…), I consciously think about this.</a:t>
            </a:r>
          </a:p>
          <a:p>
            <a:pPr eaLnBrk="1" fontAlgn="auto" hangingPunct="1">
              <a:spcAft>
                <a:spcPts val="0"/>
              </a:spcAft>
              <a:buFont typeface="Arial" pitchFamily="34" charset="0"/>
              <a:buChar char="•"/>
              <a:defRPr/>
            </a:pPr>
            <a:r>
              <a:rPr lang="en-US" sz="2460" u="sng" dirty="0" smtClean="0"/>
              <a:t>Erin</a:t>
            </a:r>
            <a:r>
              <a:rPr lang="en-US" sz="2460" dirty="0" smtClean="0"/>
              <a:t>:  </a:t>
            </a:r>
            <a:r>
              <a:rPr lang="en-US" sz="2460" i="1" dirty="0" smtClean="0"/>
              <a:t>The rhyme was catchy. It was very brief and it was easy to remember demonstrative adjectives. This is one of the problems I encounter when I’m writing essays. I can’t determine when to use </a:t>
            </a:r>
            <a:r>
              <a:rPr lang="en-US" sz="2460" dirty="0" smtClean="0"/>
              <a:t>estos</a:t>
            </a:r>
            <a:r>
              <a:rPr lang="en-US" sz="2460" i="1" dirty="0" smtClean="0"/>
              <a:t> and </a:t>
            </a:r>
            <a:r>
              <a:rPr lang="en-US" sz="2460" dirty="0" smtClean="0"/>
              <a:t>esos</a:t>
            </a:r>
            <a:r>
              <a:rPr lang="en-US" sz="2460" i="1" dirty="0" smtClean="0"/>
              <a:t> or if </a:t>
            </a:r>
            <a:r>
              <a:rPr lang="en-US" sz="2460" dirty="0" smtClean="0"/>
              <a:t>estes </a:t>
            </a:r>
            <a:r>
              <a:rPr lang="en-US" sz="2460" i="1" dirty="0" smtClean="0"/>
              <a:t>even exists. It helps me with many of my writing assignments. Many words I use in my papers are </a:t>
            </a:r>
            <a:r>
              <a:rPr lang="en-US" sz="2460" dirty="0" smtClean="0"/>
              <a:t>estos, estas, esos, ese</a:t>
            </a:r>
            <a:r>
              <a:rPr lang="en-US" sz="2460" i="1" dirty="0" smtClean="0"/>
              <a:t>, etc. Now I can easily apply this fun, catchy line to help me (remember) when to use such words.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274638"/>
            <a:ext cx="8458200" cy="1143000"/>
          </a:xfrm>
        </p:spPr>
        <p:txBody>
          <a:bodyPr/>
          <a:lstStyle/>
          <a:p>
            <a:pPr algn="l" eaLnBrk="1" hangingPunct="1">
              <a:defRPr/>
            </a:pPr>
            <a:r>
              <a:rPr lang="en-US" sz="3200" dirty="0" smtClean="0">
                <a:solidFill>
                  <a:schemeClr val="tx2">
                    <a:lumMod val="90000"/>
                  </a:schemeClr>
                </a:solidFill>
              </a:rPr>
              <a:t>2. </a:t>
            </a:r>
            <a:r>
              <a:rPr lang="en-US" sz="3200" b="1" i="1" u="sng" dirty="0" smtClean="0">
                <a:solidFill>
                  <a:schemeClr val="tx2">
                    <a:lumMod val="90000"/>
                  </a:schemeClr>
                </a:solidFill>
              </a:rPr>
              <a:t>Por</a:t>
            </a:r>
            <a:r>
              <a:rPr lang="en-US" sz="3200" b="1" u="sng" dirty="0" smtClean="0">
                <a:solidFill>
                  <a:schemeClr val="tx2">
                    <a:lumMod val="90000"/>
                  </a:schemeClr>
                </a:solidFill>
              </a:rPr>
              <a:t> vs. </a:t>
            </a:r>
            <a:r>
              <a:rPr lang="en-US" sz="3200" b="1" i="1" u="sng" dirty="0" smtClean="0">
                <a:solidFill>
                  <a:schemeClr val="tx2">
                    <a:lumMod val="90000"/>
                  </a:schemeClr>
                </a:solidFill>
              </a:rPr>
              <a:t>para</a:t>
            </a:r>
            <a:r>
              <a:rPr lang="en-US" sz="3200" b="1" u="sng" dirty="0" smtClean="0">
                <a:solidFill>
                  <a:schemeClr val="tx2">
                    <a:lumMod val="90000"/>
                  </a:schemeClr>
                </a:solidFill>
              </a:rPr>
              <a:t> distinction</a:t>
            </a:r>
            <a:r>
              <a:rPr lang="en-US" sz="3200" u="sng" dirty="0" smtClean="0">
                <a:solidFill>
                  <a:schemeClr val="tx2">
                    <a:lumMod val="90000"/>
                  </a:schemeClr>
                </a:solidFill>
              </a:rPr>
              <a:t> - using English equivalents for </a:t>
            </a:r>
            <a:r>
              <a:rPr lang="en-US" sz="3200" i="1" u="sng" dirty="0" smtClean="0">
                <a:solidFill>
                  <a:schemeClr val="tx2">
                    <a:lumMod val="90000"/>
                  </a:schemeClr>
                </a:solidFill>
              </a:rPr>
              <a:t>por</a:t>
            </a:r>
            <a:endParaRPr lang="en-US" sz="3200" u="sng" dirty="0" smtClean="0">
              <a:solidFill>
                <a:schemeClr val="tx2">
                  <a:lumMod val="90000"/>
                </a:schemeClr>
              </a:solidFill>
            </a:endParaRPr>
          </a:p>
        </p:txBody>
      </p:sp>
      <p:sp>
        <p:nvSpPr>
          <p:cNvPr id="3" name="Content Placeholder 2"/>
          <p:cNvSpPr>
            <a:spLocks noGrp="1"/>
          </p:cNvSpPr>
          <p:nvPr>
            <p:ph idx="1"/>
          </p:nvPr>
        </p:nvSpPr>
        <p:spPr>
          <a:xfrm>
            <a:off x="0" y="1600200"/>
            <a:ext cx="9144000" cy="5121275"/>
          </a:xfrm>
        </p:spPr>
        <p:txBody>
          <a:bodyPr rtlCol="0">
            <a:normAutofit fontScale="85000" lnSpcReduction="10000"/>
          </a:bodyPr>
          <a:lstStyle/>
          <a:p>
            <a:pPr eaLnBrk="1" fontAlgn="auto" hangingPunct="1">
              <a:spcAft>
                <a:spcPts val="0"/>
              </a:spcAft>
              <a:buFont typeface="Arial" pitchFamily="34" charset="0"/>
              <a:buChar char="•"/>
              <a:defRPr/>
            </a:pPr>
            <a:r>
              <a:rPr lang="en-US" u="sng" dirty="0" smtClean="0"/>
              <a:t>Kallie</a:t>
            </a:r>
            <a:r>
              <a:rPr lang="en-US" dirty="0" smtClean="0"/>
              <a:t>: </a:t>
            </a:r>
            <a:r>
              <a:rPr lang="en-US" i="1" dirty="0" smtClean="0"/>
              <a:t>I used this strategy on my test last week for the </a:t>
            </a:r>
            <a:r>
              <a:rPr lang="en-US" dirty="0" smtClean="0"/>
              <a:t>po</a:t>
            </a:r>
            <a:r>
              <a:rPr lang="en-US" i="1" dirty="0" smtClean="0"/>
              <a:t>r vs. </a:t>
            </a:r>
            <a:r>
              <a:rPr lang="en-US" dirty="0" smtClean="0"/>
              <a:t>para</a:t>
            </a:r>
            <a:r>
              <a:rPr lang="en-US" i="1" dirty="0" smtClean="0"/>
              <a:t>  section. For each blank, I translated what the sentence was saying and chose the right word based on the equivalents I studied. I got my test back and got them all right!</a:t>
            </a:r>
          </a:p>
          <a:p>
            <a:pPr eaLnBrk="1" fontAlgn="auto" hangingPunct="1">
              <a:spcAft>
                <a:spcPts val="0"/>
              </a:spcAft>
              <a:buFont typeface="Arial" pitchFamily="34" charset="0"/>
              <a:buChar char="•"/>
              <a:defRPr/>
            </a:pPr>
            <a:r>
              <a:rPr lang="en-US" u="sng" dirty="0" smtClean="0"/>
              <a:t>Libby</a:t>
            </a:r>
            <a:r>
              <a:rPr lang="en-US" dirty="0" smtClean="0"/>
              <a:t>: </a:t>
            </a:r>
            <a:r>
              <a:rPr lang="en-US" i="1" dirty="0" smtClean="0"/>
              <a:t>It’s a very simple method for remembering the uses of </a:t>
            </a:r>
            <a:r>
              <a:rPr lang="en-US" dirty="0" smtClean="0"/>
              <a:t>por</a:t>
            </a:r>
            <a:r>
              <a:rPr lang="en-US" i="1" dirty="0" smtClean="0"/>
              <a:t>, and then inferring when to use </a:t>
            </a:r>
            <a:r>
              <a:rPr lang="en-US" dirty="0" smtClean="0"/>
              <a:t>para</a:t>
            </a:r>
            <a:r>
              <a:rPr lang="en-US" i="1" dirty="0" smtClean="0"/>
              <a:t> based on those conclusions… It’s a way to remember the distinction without memorizing extensive definitions for both </a:t>
            </a:r>
            <a:r>
              <a:rPr lang="en-US" dirty="0" smtClean="0"/>
              <a:t>por </a:t>
            </a:r>
            <a:r>
              <a:rPr lang="en-US" i="1" dirty="0" smtClean="0"/>
              <a:t>and </a:t>
            </a:r>
            <a:r>
              <a:rPr lang="en-US" dirty="0" smtClean="0"/>
              <a:t>para</a:t>
            </a:r>
            <a:r>
              <a:rPr lang="en-US" i="1" dirty="0" smtClean="0"/>
              <a:t>…I consciously remember the definitions when I am writing.</a:t>
            </a:r>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447356F4-6BF4-4144-841C-B7CCA646DF02}" type="slidenum">
              <a:rPr lang="en-US"/>
              <a:pPr>
                <a:defRPr/>
              </a:pPr>
              <a:t>38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6525"/>
            <a:ext cx="8991600" cy="6721475"/>
          </a:xfrm>
        </p:spPr>
        <p:txBody>
          <a:bodyPr rtlCol="0">
            <a:normAutofit fontScale="70000" lnSpcReduction="20000"/>
          </a:bodyPr>
          <a:lstStyle/>
          <a:p>
            <a:pPr eaLnBrk="1" fontAlgn="auto" hangingPunct="1">
              <a:spcAft>
                <a:spcPts val="0"/>
              </a:spcAft>
              <a:buFont typeface="Arial" pitchFamily="34" charset="0"/>
              <a:buChar char="•"/>
              <a:defRPr/>
            </a:pPr>
            <a:r>
              <a:rPr lang="en-US" sz="3400" u="sng" dirty="0" smtClean="0"/>
              <a:t>Vick</a:t>
            </a:r>
            <a:r>
              <a:rPr lang="en-US" sz="3400" dirty="0" smtClean="0"/>
              <a:t>:  </a:t>
            </a:r>
            <a:r>
              <a:rPr lang="en-US" sz="3400" i="1" dirty="0" smtClean="0"/>
              <a:t>It was color-coded, which kind of made it more aesthetically pleasing. I think it was nice because it was short, and it had…equivalents like ‘by,’ ‘through,’ ‘in exchange for.’ This would have been super useful especially during the test…After seeing it and practicing with it a little bit you kind of start to get a feel: Instead of thinking of por as always ‘by,’ if you think of it as ‘through,’… or ‘in exchange for, ’ it makes more sense and it would probably help kids out a lot. </a:t>
            </a:r>
          </a:p>
          <a:p>
            <a:pPr eaLnBrk="1" fontAlgn="auto" hangingPunct="1">
              <a:spcAft>
                <a:spcPts val="0"/>
              </a:spcAft>
              <a:buFont typeface="Arial" pitchFamily="34" charset="0"/>
              <a:buChar char="•"/>
              <a:defRPr/>
            </a:pPr>
            <a:r>
              <a:rPr lang="en-US" dirty="0" smtClean="0"/>
              <a:t> </a:t>
            </a:r>
          </a:p>
          <a:p>
            <a:pPr eaLnBrk="1" fontAlgn="auto" hangingPunct="1">
              <a:spcAft>
                <a:spcPts val="0"/>
              </a:spcAft>
              <a:buFont typeface="Arial" pitchFamily="34" charset="0"/>
              <a:buNone/>
              <a:defRPr/>
            </a:pPr>
            <a:r>
              <a:rPr lang="en-US" dirty="0" smtClean="0"/>
              <a:t>	</a:t>
            </a:r>
            <a:r>
              <a:rPr lang="en-US" sz="4100" dirty="0" smtClean="0">
                <a:solidFill>
                  <a:schemeClr val="tx2">
                    <a:lumMod val="90000"/>
                  </a:schemeClr>
                </a:solidFill>
              </a:rPr>
              <a:t>3. </a:t>
            </a:r>
            <a:r>
              <a:rPr lang="en-US" sz="4100" b="1" u="sng" dirty="0" smtClean="0">
                <a:solidFill>
                  <a:schemeClr val="tx2">
                    <a:lumMod val="90000"/>
                  </a:schemeClr>
                </a:solidFill>
              </a:rPr>
              <a:t>Tense/aspect – imperfect – </a:t>
            </a:r>
            <a:r>
              <a:rPr lang="en-US" sz="4100" u="sng" dirty="0" smtClean="0">
                <a:solidFill>
                  <a:schemeClr val="tx2">
                    <a:lumMod val="90000"/>
                  </a:schemeClr>
                </a:solidFill>
              </a:rPr>
              <a:t>acronym: DUWIT </a:t>
            </a:r>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Char char="•"/>
              <a:defRPr/>
            </a:pPr>
            <a:r>
              <a:rPr lang="en-US" sz="3400" u="sng" dirty="0" smtClean="0"/>
              <a:t>Libby</a:t>
            </a:r>
            <a:r>
              <a:rPr lang="en-US" sz="3400" dirty="0" smtClean="0"/>
              <a:t>: </a:t>
            </a:r>
            <a:r>
              <a:rPr lang="en-US" sz="3400" i="1" dirty="0" smtClean="0"/>
              <a:t>…I’ve referred to the acronym to decide which tense to use. My % correct of fill-in-the-blank conjugation questions increased after using this strategy… My pre-test worksheet = 50% correct [before adding this strategy], my exam = 100% correct.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4961BEE5-35A0-41DE-8EA3-6DC905B3E0E3}" type="slidenum">
              <a:rPr lang="en-US"/>
              <a:pPr>
                <a:defRPr/>
              </a:pPr>
              <a:t>39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rtlCol="0">
            <a:normAutofit fontScale="90000"/>
          </a:bodyPr>
          <a:lstStyle/>
          <a:p>
            <a:pPr eaLnBrk="1" fontAlgn="auto" hangingPunct="1">
              <a:spcAft>
                <a:spcPts val="0"/>
              </a:spcAft>
              <a:defRPr/>
            </a:pPr>
            <a:r>
              <a:rPr lang="en-US" sz="4000" b="1" dirty="0" smtClean="0">
                <a:solidFill>
                  <a:schemeClr val="tx2">
                    <a:lumMod val="90000"/>
                  </a:schemeClr>
                </a:solidFill>
              </a:rPr>
              <a:t>Where did we find  </a:t>
            </a:r>
            <a:br>
              <a:rPr lang="en-US" sz="4000" b="1" dirty="0" smtClean="0">
                <a:solidFill>
                  <a:schemeClr val="tx2">
                    <a:lumMod val="90000"/>
                  </a:schemeClr>
                </a:solidFill>
              </a:rPr>
            </a:br>
            <a:r>
              <a:rPr lang="en-US" sz="4000" b="1" dirty="0" smtClean="0">
                <a:solidFill>
                  <a:schemeClr val="tx2">
                    <a:lumMod val="90000"/>
                  </a:schemeClr>
                </a:solidFill>
              </a:rPr>
              <a:t>these grammar strategies?</a:t>
            </a:r>
            <a:endParaRPr lang="en-US" sz="4000" b="1" dirty="0">
              <a:solidFill>
                <a:schemeClr val="tx2">
                  <a:lumMod val="90000"/>
                </a:schemeClr>
              </a:solidFill>
            </a:endParaRPr>
          </a:p>
        </p:txBody>
      </p:sp>
      <p:sp>
        <p:nvSpPr>
          <p:cNvPr id="3" name="Content Placeholder 2"/>
          <p:cNvSpPr>
            <a:spLocks noGrp="1"/>
          </p:cNvSpPr>
          <p:nvPr>
            <p:ph idx="1"/>
          </p:nvPr>
        </p:nvSpPr>
        <p:spPr>
          <a:xfrm>
            <a:off x="0" y="4419600"/>
            <a:ext cx="9144000" cy="2438400"/>
          </a:xfrm>
        </p:spPr>
        <p:txBody>
          <a:bodyPr rtlCol="0">
            <a:normAutofit fontScale="85000" lnSpcReduction="20000"/>
          </a:bodyPr>
          <a:lstStyle/>
          <a:p>
            <a:pPr eaLnBrk="1" fontAlgn="auto" hangingPunct="1">
              <a:spcAft>
                <a:spcPts val="0"/>
              </a:spcAft>
              <a:buClr>
                <a:schemeClr val="accent5">
                  <a:lumMod val="60000"/>
                  <a:lumOff val="40000"/>
                </a:schemeClr>
              </a:buClr>
              <a:buFont typeface="Arial" pitchFamily="34" charset="0"/>
              <a:buChar char="•"/>
              <a:defRPr/>
            </a:pPr>
            <a:r>
              <a:rPr lang="en-US" sz="2800" dirty="0" smtClean="0"/>
              <a:t>So, rather than being a repository of Spanish grammar rules (which can be found elsewhere on the web), this website is intended to offer a representative set of strategies for dealing with problematic grammar – offered by numerous learners who  have “been there and done that” successfully.  (We’ve checked to make sure that they do have control over the forms that they’ve shared their strategies for.)</a:t>
            </a:r>
          </a:p>
          <a:p>
            <a:pPr eaLnBrk="1" fontAlgn="auto" hangingPunct="1">
              <a:spcAft>
                <a:spcPts val="0"/>
              </a:spcAft>
              <a:buClr>
                <a:schemeClr val="accent5">
                  <a:lumMod val="60000"/>
                  <a:lumOff val="40000"/>
                </a:schemeClr>
              </a:buClr>
              <a:buFont typeface="Arial" pitchFamily="34" charset="0"/>
              <a:buChar char="•"/>
              <a:defRPr/>
            </a:pPr>
            <a:endParaRPr lang="en-US" sz="2800" dirty="0" smtClean="0"/>
          </a:p>
          <a:p>
            <a:pPr eaLnBrk="1" fontAlgn="auto" hangingPunct="1">
              <a:spcAft>
                <a:spcPts val="0"/>
              </a:spcAft>
              <a:buClr>
                <a:schemeClr val="accent5">
                  <a:lumMod val="60000"/>
                  <a:lumOff val="40000"/>
                </a:schemeClr>
              </a:buClr>
              <a:buFont typeface="Arial" pitchFamily="34" charset="0"/>
              <a:buChar char="•"/>
              <a:defRPr/>
            </a:pPr>
            <a:endParaRPr lang="en-US" dirty="0" smtClean="0">
              <a:latin typeface="Arial" charset="0"/>
            </a:endParaRPr>
          </a:p>
          <a:p>
            <a:pPr eaLnBrk="1" fontAlgn="auto" hangingPunct="1">
              <a:spcAft>
                <a:spcPts val="0"/>
              </a:spcAft>
              <a:buFont typeface="Arial" pitchFamily="34" charset="0"/>
              <a:buChar char="•"/>
              <a:defRPr/>
            </a:pPr>
            <a:endParaRPr lang="en-US" dirty="0"/>
          </a:p>
        </p:txBody>
      </p:sp>
      <p:sp>
        <p:nvSpPr>
          <p:cNvPr id="9" name="Slide Number Placeholder 8"/>
          <p:cNvSpPr>
            <a:spLocks noGrp="1"/>
          </p:cNvSpPr>
          <p:nvPr>
            <p:ph type="sldNum" sz="quarter" idx="12"/>
          </p:nvPr>
        </p:nvSpPr>
        <p:spPr/>
        <p:txBody>
          <a:bodyPr/>
          <a:lstStyle/>
          <a:p>
            <a:pPr>
              <a:defRPr/>
            </a:pPr>
            <a:fld id="{14644978-709C-493D-A936-3510ACD912C5}" type="slidenum">
              <a:rPr lang="en-US"/>
              <a:pPr>
                <a:defRPr/>
              </a:pPr>
              <a:t>4</a:t>
            </a:fld>
            <a:endParaRPr lang="en-US" dirty="0"/>
          </a:p>
        </p:txBody>
      </p:sp>
      <p:sp>
        <p:nvSpPr>
          <p:cNvPr id="5" name="Content Placeholder 2"/>
          <p:cNvSpPr txBox="1">
            <a:spLocks/>
          </p:cNvSpPr>
          <p:nvPr/>
        </p:nvSpPr>
        <p:spPr>
          <a:xfrm>
            <a:off x="3124200" y="1524000"/>
            <a:ext cx="5867400" cy="3124200"/>
          </a:xfrm>
          <a:prstGeom prst="rect">
            <a:avLst/>
          </a:prstGeom>
        </p:spPr>
        <p:txBody>
          <a:bodyPr>
            <a:normAutofit fontScale="85000" lnSpcReduction="20000"/>
          </a:bodyPr>
          <a:lstStyle/>
          <a:p>
            <a:pPr marL="420624" indent="-384048" defTabSz="914400" fontAlgn="auto">
              <a:spcBef>
                <a:spcPct val="20000"/>
              </a:spcBef>
              <a:spcAft>
                <a:spcPts val="0"/>
              </a:spcAft>
              <a:buClr>
                <a:schemeClr val="accent5">
                  <a:lumMod val="60000"/>
                  <a:lumOff val="40000"/>
                </a:schemeClr>
              </a:buClr>
              <a:buSzPct val="80000"/>
              <a:buFont typeface="Arial" pitchFamily="34" charset="0"/>
              <a:buChar char="•"/>
              <a:defRPr/>
            </a:pPr>
            <a:r>
              <a:rPr lang="en-US" sz="2900" dirty="0">
                <a:latin typeface="+mn-lt"/>
                <a:cs typeface="+mn-cs"/>
              </a:rPr>
              <a:t>From</a:t>
            </a:r>
            <a:r>
              <a:rPr lang="en-US" sz="2800" dirty="0">
                <a:latin typeface="+mn-lt"/>
                <a:cs typeface="+mn-cs"/>
              </a:rPr>
              <a:t> </a:t>
            </a:r>
            <a:r>
              <a:rPr lang="en-US" sz="2900" dirty="0">
                <a:latin typeface="+mn-lt"/>
                <a:cs typeface="+mn-cs"/>
              </a:rPr>
              <a:t>learners themselves:  The website features strategies deployed successfully by learners, including strategies from nonnative teachers of Spanish – who </a:t>
            </a:r>
            <a:r>
              <a:rPr lang="en-US" sz="2900" dirty="0" smtClean="0">
                <a:latin typeface="+mn-lt"/>
                <a:cs typeface="+mn-cs"/>
              </a:rPr>
              <a:t>must </a:t>
            </a:r>
            <a:r>
              <a:rPr lang="en-US" sz="2900" dirty="0">
                <a:latin typeface="+mn-lt"/>
                <a:cs typeface="+mn-cs"/>
              </a:rPr>
              <a:t>learn </a:t>
            </a:r>
            <a:r>
              <a:rPr lang="en-US" sz="2900" dirty="0" smtClean="0">
                <a:latin typeface="+mn-lt"/>
                <a:cs typeface="+mn-cs"/>
              </a:rPr>
              <a:t>and perform Spanish </a:t>
            </a:r>
            <a:r>
              <a:rPr lang="en-US" sz="2900" dirty="0">
                <a:latin typeface="+mn-lt"/>
                <a:cs typeface="+mn-cs"/>
              </a:rPr>
              <a:t>grammar </a:t>
            </a:r>
            <a:r>
              <a:rPr lang="en-US" sz="2900" dirty="0" smtClean="0">
                <a:latin typeface="+mn-lt"/>
                <a:cs typeface="+mn-cs"/>
              </a:rPr>
              <a:t>if they are going </a:t>
            </a:r>
            <a:r>
              <a:rPr lang="en-US" sz="2900" dirty="0">
                <a:latin typeface="+mn-lt"/>
                <a:cs typeface="+mn-cs"/>
              </a:rPr>
              <a:t>to teach </a:t>
            </a:r>
            <a:r>
              <a:rPr lang="en-US" sz="2900" dirty="0" smtClean="0">
                <a:latin typeface="+mn-lt"/>
                <a:cs typeface="+mn-cs"/>
              </a:rPr>
              <a:t>it to others.</a:t>
            </a:r>
            <a:endParaRPr lang="en-US" sz="2900" dirty="0">
              <a:latin typeface="+mn-lt"/>
              <a:cs typeface="+mn-cs"/>
            </a:endParaRPr>
          </a:p>
          <a:p>
            <a:pPr marL="420624" indent="-384048" defTabSz="914400" fontAlgn="auto">
              <a:spcBef>
                <a:spcPct val="20000"/>
              </a:spcBef>
              <a:spcAft>
                <a:spcPts val="0"/>
              </a:spcAft>
              <a:buClr>
                <a:schemeClr val="accent5">
                  <a:lumMod val="60000"/>
                  <a:lumOff val="40000"/>
                </a:schemeClr>
              </a:buClr>
              <a:buSzPct val="80000"/>
              <a:buFont typeface="Wingdings 2"/>
              <a:buChar char=""/>
              <a:defRPr/>
            </a:pPr>
            <a:endParaRPr lang="en-US" sz="3200" dirty="0">
              <a:cs typeface="+mn-cs"/>
            </a:endParaRPr>
          </a:p>
          <a:p>
            <a:pPr marL="420624" indent="-384048" defTabSz="914400" fontAlgn="auto">
              <a:spcBef>
                <a:spcPct val="20000"/>
              </a:spcBef>
              <a:spcAft>
                <a:spcPts val="0"/>
              </a:spcAft>
              <a:buClr>
                <a:schemeClr val="accent1"/>
              </a:buClr>
              <a:buSzPct val="80000"/>
              <a:defRPr/>
            </a:pPr>
            <a:endParaRPr lang="en-US" sz="3000" dirty="0">
              <a:latin typeface="+mn-lt"/>
              <a:cs typeface="+mn-cs"/>
            </a:endParaRPr>
          </a:p>
        </p:txBody>
      </p:sp>
      <p:pic>
        <p:nvPicPr>
          <p:cNvPr id="5126" name="Picture 6"/>
          <p:cNvPicPr>
            <a:picLocks noChangeAspect="1" noChangeArrowheads="1"/>
          </p:cNvPicPr>
          <p:nvPr/>
        </p:nvPicPr>
        <p:blipFill>
          <a:blip r:embed="rId3"/>
          <a:srcRect/>
          <a:stretch>
            <a:fillRect/>
          </a:stretch>
        </p:blipFill>
        <p:spPr bwMode="auto">
          <a:xfrm>
            <a:off x="304800" y="1524000"/>
            <a:ext cx="3048000" cy="22574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5126"/>
                                        </p:tgtEl>
                                        <p:attrNameLst>
                                          <p:attrName>style.visibility</p:attrName>
                                        </p:attrNameLst>
                                      </p:cBhvr>
                                      <p:to>
                                        <p:strVal val="visible"/>
                                      </p:to>
                                    </p:set>
                                    <p:animEffect transition="in" filter="box(in)">
                                      <p:cBhvr>
                                        <p:cTn id="9" dur="1000"/>
                                        <p:tgtEl>
                                          <p:spTgt spid="51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866900"/>
          </a:xfrm>
        </p:spPr>
        <p:txBody>
          <a:bodyPr rtlCol="0">
            <a:normAutofit fontScale="90000"/>
          </a:bodyPr>
          <a:lstStyle/>
          <a:p>
            <a:pPr algn="l" eaLnBrk="1" fontAlgn="auto" hangingPunct="1">
              <a:spcAft>
                <a:spcPts val="0"/>
              </a:spcAft>
              <a:defRPr/>
            </a:pPr>
            <a:r>
              <a:rPr lang="en-US" sz="2778" dirty="0" smtClean="0"/>
              <a:t/>
            </a:r>
            <a:br>
              <a:rPr lang="en-US" sz="2778" dirty="0" smtClean="0"/>
            </a:br>
            <a:r>
              <a:rPr lang="en-US" sz="3200" b="1" dirty="0" smtClean="0">
                <a:solidFill>
                  <a:schemeClr val="accent1">
                    <a:lumMod val="60000"/>
                    <a:lumOff val="40000"/>
                  </a:schemeClr>
                </a:solidFill>
              </a:rPr>
              <a:t>Mixed Reception: </a:t>
            </a:r>
            <a:r>
              <a:rPr lang="en-US" sz="2778" b="1" dirty="0" smtClean="0"/>
              <a:t/>
            </a:r>
            <a:br>
              <a:rPr lang="en-US" sz="2778" b="1" dirty="0" smtClean="0"/>
            </a:br>
            <a:r>
              <a:rPr lang="en-US" sz="2778" dirty="0" smtClean="0">
                <a:solidFill>
                  <a:schemeClr val="tx2">
                    <a:lumMod val="90000"/>
                  </a:schemeClr>
                </a:solidFill>
              </a:rPr>
              <a:t>1. </a:t>
            </a:r>
            <a:r>
              <a:rPr lang="en-US" sz="3333" b="1" i="1" u="sng" dirty="0" smtClean="0">
                <a:solidFill>
                  <a:schemeClr val="tx2">
                    <a:lumMod val="90000"/>
                  </a:schemeClr>
                </a:solidFill>
              </a:rPr>
              <a:t>Ser-</a:t>
            </a:r>
            <a:r>
              <a:rPr lang="en-US" sz="3333" b="1" i="1" u="sng" dirty="0" err="1" smtClean="0">
                <a:solidFill>
                  <a:schemeClr val="tx2">
                    <a:lumMod val="90000"/>
                  </a:schemeClr>
                </a:solidFill>
              </a:rPr>
              <a:t>estar</a:t>
            </a:r>
            <a:r>
              <a:rPr lang="en-US" sz="3333" b="1" i="1" u="sng" dirty="0" smtClean="0">
                <a:solidFill>
                  <a:schemeClr val="tx2">
                    <a:lumMod val="90000"/>
                  </a:schemeClr>
                </a:solidFill>
              </a:rPr>
              <a:t> </a:t>
            </a:r>
            <a:r>
              <a:rPr lang="en-US" sz="3333" b="1" u="sng" dirty="0" smtClean="0">
                <a:solidFill>
                  <a:schemeClr val="tx2">
                    <a:lumMod val="90000"/>
                  </a:schemeClr>
                </a:solidFill>
              </a:rPr>
              <a:t>distinction: </a:t>
            </a:r>
            <a:r>
              <a:rPr lang="en-US" sz="3333" u="sng" dirty="0" smtClean="0">
                <a:solidFill>
                  <a:schemeClr val="tx2">
                    <a:lumMod val="90000"/>
                  </a:schemeClr>
                </a:solidFill>
              </a:rPr>
              <a:t>an acronym – PRINT + LITE </a:t>
            </a:r>
            <a:r>
              <a:rPr lang="en-US" dirty="0" smtClean="0"/>
              <a:t/>
            </a:r>
            <a:br>
              <a:rPr lang="en-US" dirty="0" smtClean="0"/>
            </a:br>
            <a:endParaRPr lang="en-US" dirty="0"/>
          </a:p>
        </p:txBody>
      </p:sp>
      <p:sp>
        <p:nvSpPr>
          <p:cNvPr id="3" name="Content Placeholder 2"/>
          <p:cNvSpPr>
            <a:spLocks noGrp="1"/>
          </p:cNvSpPr>
          <p:nvPr>
            <p:ph idx="1"/>
          </p:nvPr>
        </p:nvSpPr>
        <p:spPr>
          <a:xfrm>
            <a:off x="228600" y="1524000"/>
            <a:ext cx="8915400" cy="5334000"/>
          </a:xfrm>
        </p:spPr>
        <p:txBody>
          <a:bodyPr rtlCol="0">
            <a:normAutofit/>
          </a:bodyPr>
          <a:lstStyle/>
          <a:p>
            <a:pPr eaLnBrk="1" fontAlgn="auto" hangingPunct="1">
              <a:spcAft>
                <a:spcPts val="0"/>
              </a:spcAft>
              <a:buFont typeface="Wingdings 2" pitchFamily="18" charset="2"/>
              <a:buNone/>
              <a:defRPr/>
            </a:pPr>
            <a:r>
              <a:rPr lang="en-US" sz="2500" b="1" dirty="0" smtClean="0">
                <a:solidFill>
                  <a:schemeClr val="accent1">
                    <a:lumMod val="60000"/>
                    <a:lumOff val="40000"/>
                  </a:schemeClr>
                </a:solidFill>
              </a:rPr>
              <a:t>Reported to be helpful –</a:t>
            </a:r>
          </a:p>
          <a:p>
            <a:pPr eaLnBrk="1" fontAlgn="auto" hangingPunct="1">
              <a:spcAft>
                <a:spcPts val="0"/>
              </a:spcAft>
              <a:buFont typeface="Arial" pitchFamily="34" charset="0"/>
              <a:buChar char="•"/>
              <a:defRPr/>
            </a:pPr>
            <a:r>
              <a:rPr lang="en-US" sz="2500" u="sng" dirty="0" smtClean="0"/>
              <a:t>Kathy</a:t>
            </a:r>
            <a:r>
              <a:rPr lang="en-US" sz="2500" dirty="0" smtClean="0"/>
              <a:t>: </a:t>
            </a:r>
            <a:r>
              <a:rPr lang="en-US" sz="2500" i="1" dirty="0" smtClean="0"/>
              <a:t>I definitely used this strategy when I was writing my </a:t>
            </a:r>
            <a:r>
              <a:rPr lang="en-US" sz="2500" dirty="0" smtClean="0"/>
              <a:t>mesa redonda </a:t>
            </a:r>
            <a:r>
              <a:rPr lang="en-US" sz="2500" i="1" dirty="0" smtClean="0"/>
              <a:t>[‘round table composition’], especially because I had to also decide between </a:t>
            </a:r>
            <a:r>
              <a:rPr lang="en-US" sz="2500" dirty="0" smtClean="0"/>
              <a:t>pretérito</a:t>
            </a:r>
            <a:r>
              <a:rPr lang="en-US" sz="2500" i="1" dirty="0" smtClean="0"/>
              <a:t> and imperfect, so it was nice to be more certain about which (</a:t>
            </a:r>
            <a:r>
              <a:rPr lang="en-US" sz="2500" dirty="0" smtClean="0"/>
              <a:t>ser</a:t>
            </a:r>
            <a:r>
              <a:rPr lang="en-US" sz="2500" i="1" dirty="0" smtClean="0"/>
              <a:t> or </a:t>
            </a:r>
            <a:r>
              <a:rPr lang="en-US" sz="2500" dirty="0" smtClean="0"/>
              <a:t>estar</a:t>
            </a:r>
            <a:r>
              <a:rPr lang="en-US" sz="2500" i="1" dirty="0" smtClean="0"/>
              <a:t>) to use and then figure out which tense.</a:t>
            </a:r>
          </a:p>
          <a:p>
            <a:pPr eaLnBrk="1" fontAlgn="auto" hangingPunct="1">
              <a:spcAft>
                <a:spcPts val="0"/>
              </a:spcAft>
              <a:buFont typeface="Wingdings 2" pitchFamily="18" charset="2"/>
              <a:buNone/>
              <a:defRPr/>
            </a:pPr>
            <a:r>
              <a:rPr lang="en-US" sz="2500" b="1" dirty="0" smtClean="0">
                <a:solidFill>
                  <a:schemeClr val="accent1">
                    <a:lumMod val="60000"/>
                    <a:lumOff val="40000"/>
                  </a:schemeClr>
                </a:solidFill>
              </a:rPr>
              <a:t>Reported not to be helpful –</a:t>
            </a:r>
          </a:p>
          <a:p>
            <a:pPr eaLnBrk="1" fontAlgn="auto" hangingPunct="1">
              <a:spcAft>
                <a:spcPts val="0"/>
              </a:spcAft>
              <a:buFont typeface="Arial" pitchFamily="34" charset="0"/>
              <a:buChar char="•"/>
              <a:defRPr/>
            </a:pPr>
            <a:r>
              <a:rPr lang="en-US" sz="2500" u="sng" dirty="0" smtClean="0"/>
              <a:t>Mitch</a:t>
            </a:r>
            <a:r>
              <a:rPr lang="en-US" sz="2500" dirty="0" smtClean="0"/>
              <a:t>: </a:t>
            </a:r>
            <a:r>
              <a:rPr lang="en-US" sz="2500" i="1" dirty="0" smtClean="0"/>
              <a:t>I thought it could be useful, but realized that I have trouble remembering what the letters stand for… I’ll remember what the acronym is but not what each letter represents.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BCC88428-0B39-4F06-9112-15DF2204EC5A}" type="slidenum">
              <a:rPr lang="en-US"/>
              <a:pPr>
                <a:defRPr/>
              </a:pPr>
              <a:t>40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320675"/>
            <a:ext cx="9144000" cy="1143000"/>
          </a:xfrm>
        </p:spPr>
        <p:txBody>
          <a:bodyPr/>
          <a:lstStyle/>
          <a:p>
            <a:pPr algn="l" eaLnBrk="1" hangingPunct="1">
              <a:defRPr/>
            </a:pPr>
            <a:r>
              <a:rPr lang="en-US" sz="2800" dirty="0" smtClean="0">
                <a:solidFill>
                  <a:schemeClr val="tx2">
                    <a:lumMod val="90000"/>
                  </a:schemeClr>
                </a:solidFill>
              </a:rPr>
              <a:t>2. </a:t>
            </a:r>
            <a:r>
              <a:rPr lang="en-US" sz="2800" u="sng" dirty="0" smtClean="0">
                <a:solidFill>
                  <a:schemeClr val="tx2">
                    <a:lumMod val="90000"/>
                  </a:schemeClr>
                </a:solidFill>
              </a:rPr>
              <a:t>Auditory - memory aid - phrase (using Vin Diesel) to remember </a:t>
            </a:r>
            <a:r>
              <a:rPr lang="en-US" sz="2800" b="1" u="sng" dirty="0" smtClean="0">
                <a:solidFill>
                  <a:schemeClr val="tx2">
                    <a:lumMod val="90000"/>
                  </a:schemeClr>
                </a:solidFill>
              </a:rPr>
              <a:t>affirmative </a:t>
            </a:r>
            <a:r>
              <a:rPr lang="en-US" sz="2800" b="1" i="1" u="sng" dirty="0" smtClean="0">
                <a:solidFill>
                  <a:schemeClr val="tx2">
                    <a:lumMod val="90000"/>
                  </a:schemeClr>
                </a:solidFill>
              </a:rPr>
              <a:t>tú </a:t>
            </a:r>
            <a:r>
              <a:rPr lang="en-US" sz="2800" b="1" u="sng" dirty="0" smtClean="0">
                <a:solidFill>
                  <a:schemeClr val="tx2">
                    <a:lumMod val="90000"/>
                  </a:schemeClr>
                </a:solidFill>
              </a:rPr>
              <a:t>commands</a:t>
            </a:r>
            <a:r>
              <a:rPr lang="en-US" sz="2800" u="sng" dirty="0" smtClean="0">
                <a:solidFill>
                  <a:schemeClr val="tx2">
                    <a:lumMod val="90000"/>
                  </a:schemeClr>
                </a:solidFill>
              </a:rPr>
              <a:t> </a:t>
            </a:r>
            <a:r>
              <a:rPr lang="en-US" sz="3200" dirty="0" smtClean="0"/>
              <a:t/>
            </a:r>
            <a:br>
              <a:rPr lang="en-US" sz="3200" dirty="0" smtClean="0"/>
            </a:br>
            <a:endParaRPr lang="en-US" sz="3200" dirty="0" smtClean="0"/>
          </a:p>
        </p:txBody>
      </p:sp>
      <p:sp>
        <p:nvSpPr>
          <p:cNvPr id="40963" name="Content Placeholder 2"/>
          <p:cNvSpPr>
            <a:spLocks noGrp="1"/>
          </p:cNvSpPr>
          <p:nvPr>
            <p:ph idx="1"/>
          </p:nvPr>
        </p:nvSpPr>
        <p:spPr>
          <a:xfrm>
            <a:off x="0" y="1295400"/>
            <a:ext cx="9144000" cy="5257800"/>
          </a:xfrm>
        </p:spPr>
        <p:txBody>
          <a:bodyPr/>
          <a:lstStyle/>
          <a:p>
            <a:pPr eaLnBrk="1" hangingPunct="1">
              <a:buNone/>
            </a:pPr>
            <a:r>
              <a:rPr lang="en-US" sz="2400" b="1" i="1" dirty="0" smtClean="0">
                <a:solidFill>
                  <a:schemeClr val="accent1">
                    <a:lumMod val="60000"/>
                    <a:lumOff val="40000"/>
                  </a:schemeClr>
                </a:solidFill>
              </a:rPr>
              <a:t>Reported to be helpful</a:t>
            </a:r>
            <a:r>
              <a:rPr lang="en-US" sz="2400" b="1" dirty="0" smtClean="0">
                <a:solidFill>
                  <a:schemeClr val="accent1">
                    <a:lumMod val="60000"/>
                    <a:lumOff val="40000"/>
                  </a:schemeClr>
                </a:solidFill>
              </a:rPr>
              <a:t> –</a:t>
            </a:r>
          </a:p>
          <a:p>
            <a:pPr eaLnBrk="1" hangingPunct="1">
              <a:buFont typeface="Arial" charset="0"/>
              <a:buNone/>
            </a:pPr>
            <a:r>
              <a:rPr lang="en-US" sz="2400" dirty="0" smtClean="0"/>
              <a:t>	</a:t>
            </a:r>
            <a:r>
              <a:rPr lang="en-US" sz="2400" u="sng" dirty="0" smtClean="0"/>
              <a:t>Drew</a:t>
            </a:r>
            <a:r>
              <a:rPr lang="en-US" sz="2400" dirty="0" smtClean="0"/>
              <a:t>: </a:t>
            </a:r>
            <a:r>
              <a:rPr lang="en-US" sz="2400" i="1" dirty="0" smtClean="0"/>
              <a:t>It is an acronym that I can remember fairly easily… I have noticed that I am less hesitant when using the affirmative </a:t>
            </a:r>
            <a:r>
              <a:rPr lang="en-US" sz="2400" dirty="0" smtClean="0"/>
              <a:t>tú</a:t>
            </a:r>
            <a:r>
              <a:rPr lang="en-US" sz="2400" i="1" dirty="0" smtClean="0"/>
              <a:t> commands… The other day I was trying to tell one of the children in my class to “do it,” but I couldn’t think of the affirmative </a:t>
            </a:r>
            <a:r>
              <a:rPr lang="en-US" sz="2400" dirty="0" smtClean="0"/>
              <a:t>tú</a:t>
            </a:r>
            <a:r>
              <a:rPr lang="en-US" sz="2400" i="1" dirty="0" smtClean="0"/>
              <a:t> command for </a:t>
            </a:r>
            <a:r>
              <a:rPr lang="en-US" sz="2400" dirty="0" smtClean="0"/>
              <a:t>hacer</a:t>
            </a:r>
            <a:r>
              <a:rPr lang="en-US" sz="2400" i="1" dirty="0" smtClean="0"/>
              <a:t>, so I recalled the acronym and got </a:t>
            </a:r>
            <a:r>
              <a:rPr lang="en-US" sz="2400" dirty="0" smtClean="0"/>
              <a:t>haz</a:t>
            </a:r>
            <a:r>
              <a:rPr lang="en-US" sz="2400" i="1" dirty="0" smtClean="0"/>
              <a:t>.</a:t>
            </a:r>
          </a:p>
          <a:p>
            <a:pPr eaLnBrk="1" hangingPunct="1">
              <a:buNone/>
            </a:pPr>
            <a:r>
              <a:rPr lang="en-US" sz="2400" b="1" i="1" dirty="0" smtClean="0">
                <a:solidFill>
                  <a:schemeClr val="accent1">
                    <a:lumMod val="60000"/>
                    <a:lumOff val="40000"/>
                  </a:schemeClr>
                </a:solidFill>
              </a:rPr>
              <a:t>Reported to be unhelpful</a:t>
            </a:r>
            <a:r>
              <a:rPr lang="en-US" sz="2400" b="1" dirty="0" smtClean="0">
                <a:solidFill>
                  <a:schemeClr val="accent1">
                    <a:lumMod val="60000"/>
                    <a:lumOff val="40000"/>
                  </a:schemeClr>
                </a:solidFill>
              </a:rPr>
              <a:t> – </a:t>
            </a:r>
          </a:p>
          <a:p>
            <a:pPr eaLnBrk="1" hangingPunct="1">
              <a:buFont typeface="Arial" charset="0"/>
              <a:buNone/>
            </a:pPr>
            <a:r>
              <a:rPr lang="en-US" sz="2400" dirty="0" smtClean="0"/>
              <a:t>	</a:t>
            </a:r>
            <a:r>
              <a:rPr lang="en-US" sz="2400" u="sng" dirty="0" smtClean="0"/>
              <a:t>Layla</a:t>
            </a:r>
            <a:r>
              <a:rPr lang="en-US" sz="2400" dirty="0" smtClean="0"/>
              <a:t>: </a:t>
            </a:r>
            <a:r>
              <a:rPr lang="en-US" sz="2400" i="1" dirty="0" smtClean="0"/>
              <a:t>I know there are a few irregular commands so I wanted to find a strategy for them all… What’s interesting is that I do remember this device; it sticks with me. I just choose not to use it. The way it sounds in my head does not at all relate to the irregulars: </a:t>
            </a:r>
            <a:r>
              <a:rPr lang="en-US" sz="2400" dirty="0" smtClean="0"/>
              <a:t>ven di sal haz ten ve pon sé…</a:t>
            </a:r>
          </a:p>
          <a:p>
            <a:pPr eaLnBrk="1" hangingPunct="1">
              <a:buFont typeface="Arial" charset="0"/>
              <a:buNone/>
            </a:pPr>
            <a:endParaRPr lang="en-US" sz="2400" dirty="0" smtClean="0"/>
          </a:p>
          <a:p>
            <a:pPr eaLnBrk="1" hangingPunct="1"/>
            <a:endParaRPr lang="en-US" sz="2400" dirty="0" smtClean="0"/>
          </a:p>
        </p:txBody>
      </p:sp>
      <p:sp>
        <p:nvSpPr>
          <p:cNvPr id="4" name="Slide Number Placeholder 3"/>
          <p:cNvSpPr>
            <a:spLocks noGrp="1"/>
          </p:cNvSpPr>
          <p:nvPr>
            <p:ph type="sldNum" sz="quarter" idx="12"/>
          </p:nvPr>
        </p:nvSpPr>
        <p:spPr/>
        <p:txBody>
          <a:bodyPr/>
          <a:lstStyle/>
          <a:p>
            <a:pPr>
              <a:defRPr/>
            </a:pPr>
            <a:fld id="{8776FC14-18EF-404E-8D35-E09FA9B495D1}" type="slidenum">
              <a:rPr lang="en-US"/>
              <a:pPr>
                <a:defRPr/>
              </a:pPr>
              <a:t>41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0" y="762000"/>
            <a:ext cx="9144000" cy="5248275"/>
          </a:xfrm>
        </p:spPr>
        <p:txBody>
          <a:bodyPr/>
          <a:lstStyle/>
          <a:p>
            <a:pPr eaLnBrk="1" hangingPunct="1">
              <a:buFont typeface="Wingdings 2" pitchFamily="18" charset="2"/>
              <a:buNone/>
            </a:pPr>
            <a:r>
              <a:rPr lang="en-US" sz="4800" dirty="0" smtClean="0"/>
              <a:t>	</a:t>
            </a:r>
          </a:p>
          <a:p>
            <a:pPr eaLnBrk="1" hangingPunct="1">
              <a:buFont typeface="Wingdings 2" pitchFamily="18" charset="2"/>
              <a:buNone/>
            </a:pPr>
            <a:r>
              <a:rPr lang="en-US" sz="4800" dirty="0" smtClean="0"/>
              <a:t>	</a:t>
            </a:r>
            <a:r>
              <a:rPr lang="en-US" sz="4000" b="1" dirty="0" smtClean="0"/>
              <a:t>4. What were the learners’</a:t>
            </a:r>
          </a:p>
          <a:p>
            <a:pPr eaLnBrk="1" hangingPunct="1">
              <a:buFont typeface="Wingdings 2" pitchFamily="18" charset="2"/>
              <a:buNone/>
            </a:pPr>
            <a:r>
              <a:rPr lang="en-US" sz="4000" b="1" dirty="0" smtClean="0"/>
              <a:t>		overall impressions of the 	website?</a:t>
            </a:r>
          </a:p>
        </p:txBody>
      </p:sp>
      <p:sp>
        <p:nvSpPr>
          <p:cNvPr id="4" name="Slide Number Placeholder 3"/>
          <p:cNvSpPr>
            <a:spLocks noGrp="1"/>
          </p:cNvSpPr>
          <p:nvPr>
            <p:ph type="sldNum" sz="quarter" idx="12"/>
          </p:nvPr>
        </p:nvSpPr>
        <p:spPr/>
        <p:txBody>
          <a:bodyPr/>
          <a:lstStyle/>
          <a:p>
            <a:pPr>
              <a:defRPr/>
            </a:pPr>
            <a:fld id="{89602244-B119-42A8-A8CA-F4D716FC6F62}" type="slidenum">
              <a:rPr lang="en-US"/>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0" y="304800"/>
            <a:ext cx="9067800" cy="6553200"/>
          </a:xfrm>
        </p:spPr>
        <p:txBody>
          <a:bodyPr/>
          <a:lstStyle/>
          <a:p>
            <a:pPr eaLnBrk="1" hangingPunct="1"/>
            <a:r>
              <a:rPr lang="en-US" sz="2900" dirty="0" smtClean="0"/>
              <a:t>The majority of subjects seemed to find the website useful and planned to go on using it throughout their Spanish studies. </a:t>
            </a:r>
          </a:p>
          <a:p>
            <a:pPr eaLnBrk="1" hangingPunct="1"/>
            <a:r>
              <a:rPr lang="en-US" sz="2900" dirty="0" smtClean="0"/>
              <a:t>Others found it to be too simplistic and felt that it would be more appropriate for beginning learners, despite having gained more than two strategies that had high utility for them.</a:t>
            </a:r>
          </a:p>
          <a:p>
            <a:pPr eaLnBrk="1" hangingPunct="1"/>
            <a:r>
              <a:rPr lang="en-US" sz="2900" dirty="0" smtClean="0"/>
              <a:t>Some students felt that their experience in classroom Spanish had taken them beyond the level where they needed to work on grammar, making them unwilling to search for helpful material. </a:t>
            </a:r>
          </a:p>
          <a:p>
            <a:pPr lvl="1" eaLnBrk="1" hangingPunct="1">
              <a:buFont typeface="Arial" charset="0"/>
              <a:buNone/>
            </a:pPr>
            <a:r>
              <a:rPr lang="en-US" sz="2900" dirty="0" smtClean="0"/>
              <a:t> </a:t>
            </a:r>
          </a:p>
        </p:txBody>
      </p:sp>
      <p:sp>
        <p:nvSpPr>
          <p:cNvPr id="4" name="Slide Number Placeholder 3"/>
          <p:cNvSpPr>
            <a:spLocks noGrp="1"/>
          </p:cNvSpPr>
          <p:nvPr>
            <p:ph type="sldNum" sz="quarter" idx="12"/>
          </p:nvPr>
        </p:nvSpPr>
        <p:spPr/>
        <p:txBody>
          <a:bodyPr/>
          <a:lstStyle/>
          <a:p>
            <a:pPr>
              <a:defRPr/>
            </a:pPr>
            <a:fld id="{D0026425-8005-4ADF-B8BA-F6E9FE259A35}" type="slidenum">
              <a:rPr lang="en-US"/>
              <a:pPr>
                <a:defRPr/>
              </a:pPr>
              <a:t>43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915400" cy="6858000"/>
          </a:xfrm>
        </p:spPr>
        <p:txBody>
          <a:bodyPr rtlCol="0">
            <a:normAutofit fontScale="77500" lnSpcReduction="20000"/>
          </a:bodyPr>
          <a:lstStyle/>
          <a:p>
            <a:pPr marL="342900" lvl="1" indent="-342900" eaLnBrk="1" fontAlgn="auto" hangingPunct="1">
              <a:spcAft>
                <a:spcPts val="0"/>
              </a:spcAft>
              <a:buFont typeface="Arial" pitchFamily="34" charset="0"/>
              <a:buChar char="•"/>
              <a:defRPr/>
            </a:pPr>
            <a:r>
              <a:rPr lang="en-US" sz="4500" dirty="0" smtClean="0"/>
              <a:t>When </a:t>
            </a:r>
            <a:r>
              <a:rPr lang="en-US" sz="4500" u="sng" dirty="0" smtClean="0"/>
              <a:t>Drew</a:t>
            </a:r>
            <a:r>
              <a:rPr lang="en-US" sz="4500" dirty="0" smtClean="0"/>
              <a:t> took the time to search for material, he had a change of opinion:</a:t>
            </a:r>
          </a:p>
          <a:p>
            <a:pPr lvl="1" eaLnBrk="1" fontAlgn="auto" hangingPunct="1">
              <a:spcAft>
                <a:spcPts val="0"/>
              </a:spcAft>
              <a:buFont typeface="Arial" pitchFamily="34" charset="0"/>
              <a:buNone/>
              <a:defRPr/>
            </a:pPr>
            <a:r>
              <a:rPr lang="en-US" sz="4100" dirty="0" smtClean="0"/>
              <a:t>	</a:t>
            </a:r>
            <a:r>
              <a:rPr lang="en-US" sz="4100" i="1" dirty="0" smtClean="0"/>
              <a:t>At first glance, I think since I am just about to graduate with my Spanish major, I thought it didn't really pertain to me.  I guess I looked at some of those strategies and felt, “Wow, what is the point of having these?'"  But after we met that first time I realized that I might have been a little overconfident in some of my abilities, and after I went through and examined some of these I really saw the benefits of some of them.</a:t>
            </a:r>
            <a:br>
              <a:rPr lang="en-US" sz="4100" i="1" dirty="0" smtClean="0"/>
            </a:br>
            <a:endParaRPr lang="en-US" sz="4100" i="1"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A679EAA6-992D-4240-81AD-6910C4312FBB}" type="slidenum">
              <a:rPr lang="en-US"/>
              <a:pPr>
                <a:defRPr/>
              </a:pPr>
              <a:t>44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0" y="0"/>
            <a:ext cx="9144000" cy="6858000"/>
          </a:xfrm>
        </p:spPr>
        <p:txBody>
          <a:bodyPr rtlCol="0">
            <a:normAutofit fontScale="92500"/>
          </a:bodyPr>
          <a:lstStyle/>
          <a:p>
            <a:pPr lvl="1" eaLnBrk="1" fontAlgn="auto" hangingPunct="1">
              <a:spcAft>
                <a:spcPts val="0"/>
              </a:spcAft>
              <a:buClr>
                <a:schemeClr val="tx1"/>
              </a:buClr>
              <a:buFont typeface="Arial" pitchFamily="34" charset="0"/>
              <a:buChar char="•"/>
              <a:defRPr/>
            </a:pPr>
            <a:r>
              <a:rPr lang="en-US" u="sng" dirty="0" smtClean="0"/>
              <a:t>Melanie</a:t>
            </a:r>
            <a:r>
              <a:rPr lang="en-US" dirty="0" smtClean="0"/>
              <a:t>: greater confidence in her grammatical control of Spanish actually increased her motivation towards Spanish. </a:t>
            </a:r>
          </a:p>
          <a:p>
            <a:pPr lvl="1" eaLnBrk="1" fontAlgn="auto" hangingPunct="1">
              <a:spcAft>
                <a:spcPts val="0"/>
              </a:spcAft>
              <a:buClr>
                <a:schemeClr val="tx1"/>
              </a:buClr>
              <a:buFont typeface="Arial" pitchFamily="34" charset="0"/>
              <a:buChar char="•"/>
              <a:defRPr/>
            </a:pPr>
            <a:r>
              <a:rPr lang="en-US" u="sng" dirty="0" smtClean="0"/>
              <a:t>Molly</a:t>
            </a:r>
            <a:r>
              <a:rPr lang="en-US" dirty="0" smtClean="0"/>
              <a:t>: </a:t>
            </a:r>
            <a:r>
              <a:rPr lang="en-US" i="1" dirty="0" smtClean="0"/>
              <a:t>I would definitely recommend it for others.  </a:t>
            </a:r>
          </a:p>
          <a:p>
            <a:pPr lvl="1" eaLnBrk="1" fontAlgn="auto" hangingPunct="1">
              <a:spcAft>
                <a:spcPts val="0"/>
              </a:spcAft>
              <a:buClr>
                <a:schemeClr val="tx1"/>
              </a:buClr>
              <a:buFont typeface="Arial" pitchFamily="34" charset="0"/>
              <a:buChar char="•"/>
              <a:defRPr/>
            </a:pPr>
            <a:r>
              <a:rPr lang="en-US" u="sng" dirty="0" smtClean="0"/>
              <a:t>Abby</a:t>
            </a:r>
            <a:r>
              <a:rPr lang="en-US" dirty="0" smtClean="0"/>
              <a:t> expressed that, in addition to helping her with grammar, the website helped her become more aware of her learning style preferences. </a:t>
            </a:r>
          </a:p>
          <a:p>
            <a:pPr lvl="1" eaLnBrk="1" fontAlgn="auto" hangingPunct="1">
              <a:spcAft>
                <a:spcPts val="0"/>
              </a:spcAft>
              <a:buFont typeface="Arial" pitchFamily="34" charset="0"/>
              <a:buChar char="•"/>
              <a:defRPr/>
            </a:pPr>
            <a:r>
              <a:rPr lang="en-US" dirty="0" smtClean="0"/>
              <a:t>For </a:t>
            </a:r>
            <a:r>
              <a:rPr lang="en-US" u="sng" dirty="0" smtClean="0"/>
              <a:t>Vick</a:t>
            </a:r>
            <a:r>
              <a:rPr lang="en-US" dirty="0" smtClean="0"/>
              <a:t>, since the website was missing strategies for many of the grammar points for which he needed assistance, it was not that appealing.  But after spending time working with strategies from the website, he praised it for being</a:t>
            </a:r>
            <a:r>
              <a:rPr lang="en-US" i="1" dirty="0" smtClean="0"/>
              <a:t> “</a:t>
            </a:r>
            <a:r>
              <a:rPr lang="en-US" dirty="0" smtClean="0"/>
              <a:t>very multidimensional” and for catering to a variety of learners because it had acronyms, songs, videos, and chants.	</a:t>
            </a:r>
          </a:p>
          <a:p>
            <a:pPr lvl="1" eaLnBrk="1" fontAlgn="auto" hangingPunct="1">
              <a:spcAft>
                <a:spcPts val="0"/>
              </a:spcAft>
              <a:buClr>
                <a:schemeClr val="tx1"/>
              </a:buClr>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F1DE323E-0B74-4965-810E-A32ADBB91828}" type="slidenum">
              <a:rPr lang="en-US"/>
              <a:pPr>
                <a:defRPr/>
              </a:pPr>
              <a:t>45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8229600" cy="563562"/>
          </a:xfrm>
        </p:spPr>
        <p:txBody>
          <a:bodyPr/>
          <a:lstStyle/>
          <a:p>
            <a:pPr eaLnBrk="1" hangingPunct="1">
              <a:defRPr/>
            </a:pPr>
            <a:r>
              <a:rPr lang="en-US" b="1" dirty="0" smtClean="0">
                <a:solidFill>
                  <a:schemeClr val="tx2">
                    <a:lumMod val="90000"/>
                  </a:schemeClr>
                </a:solidFill>
              </a:rPr>
              <a:t>Discussion </a:t>
            </a:r>
          </a:p>
        </p:txBody>
      </p:sp>
      <p:sp>
        <p:nvSpPr>
          <p:cNvPr id="46083" name="Content Placeholder 2"/>
          <p:cNvSpPr>
            <a:spLocks noGrp="1"/>
          </p:cNvSpPr>
          <p:nvPr>
            <p:ph idx="1"/>
          </p:nvPr>
        </p:nvSpPr>
        <p:spPr>
          <a:xfrm>
            <a:off x="0" y="1066800"/>
            <a:ext cx="9144000" cy="5791200"/>
          </a:xfrm>
        </p:spPr>
        <p:txBody>
          <a:bodyPr/>
          <a:lstStyle/>
          <a:p>
            <a:r>
              <a:rPr lang="en-US" dirty="0" smtClean="0"/>
              <a:t>Study to determine the impact of a Spanish grammar strategies website on the 15 learners who agreed to track their experiences with selected strategies over a period of from 6-8 weeks. </a:t>
            </a:r>
          </a:p>
          <a:p>
            <a:r>
              <a:rPr lang="en-US" dirty="0" smtClean="0"/>
              <a:t>Students’ perceptions tended to reflect positively on the website and on its potential for supporting students in remembering and using correctly various grammatical forms that had previously been problematic for them. </a:t>
            </a:r>
          </a:p>
          <a:p>
            <a:r>
              <a:rPr lang="en-US" b="1" dirty="0" smtClean="0"/>
              <a:t> </a:t>
            </a:r>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F50DBAAA-01EE-4C0C-AF18-1D2F30D6EFEE}" type="slidenum">
              <a:rPr lang="en-US"/>
              <a:pPr>
                <a:defRPr/>
              </a:pPr>
              <a:t>46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0"/>
            <a:ext cx="8229600" cy="639763"/>
          </a:xfrm>
        </p:spPr>
        <p:txBody>
          <a:bodyPr rtlCol="0">
            <a:normAutofit fontScale="90000"/>
          </a:bodyPr>
          <a:lstStyle/>
          <a:p>
            <a:pPr eaLnBrk="1" fontAlgn="auto" hangingPunct="1">
              <a:spcAft>
                <a:spcPts val="0"/>
              </a:spcAft>
              <a:defRPr/>
            </a:pPr>
            <a:r>
              <a:rPr lang="en-US" b="1" dirty="0" smtClean="0">
                <a:solidFill>
                  <a:schemeClr val="tx2">
                    <a:lumMod val="90000"/>
                  </a:schemeClr>
                </a:solidFill>
              </a:rPr>
              <a:t>Limitations</a:t>
            </a:r>
          </a:p>
        </p:txBody>
      </p:sp>
      <p:sp>
        <p:nvSpPr>
          <p:cNvPr id="3" name="Content Placeholder 2"/>
          <p:cNvSpPr>
            <a:spLocks noGrp="1"/>
          </p:cNvSpPr>
          <p:nvPr>
            <p:ph idx="1"/>
          </p:nvPr>
        </p:nvSpPr>
        <p:spPr>
          <a:xfrm>
            <a:off x="0" y="533400"/>
            <a:ext cx="9144000" cy="6188075"/>
          </a:xfrm>
        </p:spPr>
        <p:txBody>
          <a:bodyPr/>
          <a:lstStyle/>
          <a:p>
            <a:pPr eaLnBrk="1" hangingPunct="1"/>
            <a:r>
              <a:rPr lang="en-US" sz="2900" dirty="0" smtClean="0"/>
              <a:t>No verification as to whether the students’ Spanish grammar actually improved by virtue of using strategies from the website.</a:t>
            </a:r>
          </a:p>
          <a:p>
            <a:pPr eaLnBrk="1" hangingPunct="1"/>
            <a:r>
              <a:rPr lang="en-US" sz="2900" dirty="0" smtClean="0"/>
              <a:t>A select sample – only those who chose to be in the study.</a:t>
            </a:r>
          </a:p>
          <a:p>
            <a:pPr eaLnBrk="1" hangingPunct="1"/>
            <a:r>
              <a:rPr lang="en-US" sz="2900" dirty="0" smtClean="0"/>
              <a:t>Motivation to use strategies due in part to the three bookstore gift certificates.</a:t>
            </a:r>
          </a:p>
          <a:p>
            <a:pPr eaLnBrk="1" hangingPunct="1"/>
            <a:r>
              <a:rPr lang="en-US" sz="2900" dirty="0" smtClean="0"/>
              <a:t>The sample lacked diversity – mostly similar in class level, gender, and major/minor. </a:t>
            </a:r>
          </a:p>
          <a:p>
            <a:pPr eaLnBrk="1" hangingPunct="1"/>
            <a:r>
              <a:rPr lang="en-US" sz="2900" dirty="0" smtClean="0"/>
              <a:t>Students only asked to select strategies that they found appealing.</a:t>
            </a:r>
          </a:p>
          <a:p>
            <a:pPr eaLnBrk="1" hangingPunct="1"/>
            <a:r>
              <a:rPr lang="en-US" sz="2900" dirty="0" smtClean="0"/>
              <a:t>Not enough time for them employ some of the strategies extensively or at all.</a:t>
            </a:r>
          </a:p>
          <a:p>
            <a:pPr eaLnBrk="1" hangingPunct="1">
              <a:buFont typeface="Arial" charset="0"/>
              <a:buNone/>
            </a:pPr>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09806C2F-07B9-4160-9E7A-E40517F05120}" type="slidenum">
              <a:rPr lang="en-US"/>
              <a:pPr>
                <a:defRPr/>
              </a:pPr>
              <a:t>47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8229600" cy="334962"/>
          </a:xfrm>
        </p:spPr>
        <p:txBody>
          <a:bodyPr rtlCol="0">
            <a:normAutofit fontScale="90000"/>
          </a:bodyPr>
          <a:lstStyle/>
          <a:p>
            <a:pPr eaLnBrk="1" fontAlgn="auto" hangingPunct="1">
              <a:spcAft>
                <a:spcPts val="0"/>
              </a:spcAft>
              <a:defRPr/>
            </a:pPr>
            <a:r>
              <a:rPr lang="en-US" b="1" dirty="0" smtClean="0">
                <a:solidFill>
                  <a:schemeClr val="tx2">
                    <a:lumMod val="90000"/>
                  </a:schemeClr>
                </a:solidFill>
              </a:rPr>
              <a:t>Interpretation</a:t>
            </a:r>
          </a:p>
        </p:txBody>
      </p:sp>
      <p:sp>
        <p:nvSpPr>
          <p:cNvPr id="52227" name="Content Placeholder 2"/>
          <p:cNvSpPr>
            <a:spLocks noGrp="1"/>
          </p:cNvSpPr>
          <p:nvPr>
            <p:ph idx="1"/>
          </p:nvPr>
        </p:nvSpPr>
        <p:spPr>
          <a:xfrm>
            <a:off x="0" y="1158875"/>
            <a:ext cx="9144000" cy="5562600"/>
          </a:xfrm>
        </p:spPr>
        <p:txBody>
          <a:bodyPr rtlCol="0">
            <a:normAutofit/>
          </a:bodyPr>
          <a:lstStyle/>
          <a:p>
            <a:pPr eaLnBrk="1" fontAlgn="auto" hangingPunct="1">
              <a:spcAft>
                <a:spcPts val="0"/>
              </a:spcAft>
              <a:buFont typeface="Arial" pitchFamily="34" charset="0"/>
              <a:buChar char="•"/>
              <a:defRPr/>
            </a:pPr>
            <a:r>
              <a:rPr lang="en-US" dirty="0" smtClean="0"/>
              <a:t>Could interpret positive responses to strategies on the website as a result of the students’ freedom to self-select  strategies based on their interests and needs – hence, strategies consistent with their learning style preferences, personality, and other factors. </a:t>
            </a:r>
          </a:p>
          <a:p>
            <a:pPr eaLnBrk="1" fontAlgn="auto" hangingPunct="1">
              <a:spcAft>
                <a:spcPts val="0"/>
              </a:spcAft>
              <a:buFont typeface="Arial" pitchFamily="34" charset="0"/>
              <a:buChar char="•"/>
              <a:defRPr/>
            </a:pPr>
            <a:r>
              <a:rPr lang="en-US" dirty="0" smtClean="0"/>
              <a:t>In addition, the positive contribution of certain strategies may only show up with more extended use of the website.</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2A03B05E-B93C-424B-934F-C158ECFF3D68}" type="slidenum">
              <a:rPr lang="en-US"/>
              <a:pPr>
                <a:defRPr/>
              </a:pPr>
              <a:t>48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675"/>
            <a:ext cx="9144000" cy="685800"/>
          </a:xfrm>
        </p:spPr>
        <p:txBody>
          <a:bodyPr rtlCol="0">
            <a:normAutofit fontScale="90000"/>
          </a:bodyPr>
          <a:lstStyle/>
          <a:p>
            <a:pPr eaLnBrk="1" fontAlgn="auto" hangingPunct="1">
              <a:spcAft>
                <a:spcPts val="0"/>
              </a:spcAft>
              <a:defRPr/>
            </a:pPr>
            <a:r>
              <a:rPr lang="en-US" b="1" dirty="0" smtClean="0">
                <a:solidFill>
                  <a:schemeClr val="tx2">
                    <a:lumMod val="90000"/>
                  </a:schemeClr>
                </a:solidFill>
              </a:rPr>
              <a:t>Suggestions for Future Research</a:t>
            </a:r>
            <a:endParaRPr lang="en-US" b="1" dirty="0">
              <a:solidFill>
                <a:schemeClr val="tx2">
                  <a:lumMod val="90000"/>
                </a:schemeClr>
              </a:solidFill>
            </a:endParaRPr>
          </a:p>
        </p:txBody>
      </p:sp>
      <p:sp>
        <p:nvSpPr>
          <p:cNvPr id="49155" name="Content Placeholder 2"/>
          <p:cNvSpPr>
            <a:spLocks noGrp="1"/>
          </p:cNvSpPr>
          <p:nvPr>
            <p:ph idx="1"/>
          </p:nvPr>
        </p:nvSpPr>
        <p:spPr>
          <a:xfrm>
            <a:off x="0" y="1006475"/>
            <a:ext cx="9144000" cy="5715000"/>
          </a:xfrm>
        </p:spPr>
        <p:txBody>
          <a:bodyPr/>
          <a:lstStyle/>
          <a:p>
            <a:pPr eaLnBrk="1" hangingPunct="1">
              <a:buNone/>
            </a:pPr>
            <a:endParaRPr lang="en-US" sz="3100" dirty="0" smtClean="0"/>
          </a:p>
          <a:p>
            <a:pPr eaLnBrk="1" hangingPunct="1"/>
            <a:r>
              <a:rPr lang="en-US" sz="2900" dirty="0" smtClean="0"/>
              <a:t>Assess the actual gain in grammatical control as a result of the use of given strategies.  </a:t>
            </a:r>
          </a:p>
          <a:p>
            <a:pPr eaLnBrk="1" hangingPunct="1"/>
            <a:r>
              <a:rPr lang="en-US" sz="2900" dirty="0" smtClean="0"/>
              <a:t>Incorporate teacher feedback into a study of how learners use the website.</a:t>
            </a:r>
          </a:p>
          <a:p>
            <a:pPr eaLnBrk="1" hangingPunct="1"/>
            <a:r>
              <a:rPr lang="en-US" sz="2900" dirty="0" smtClean="0"/>
              <a:t>Determine the experience of students using the website when they are not remunerated for doing so, perhaps by making it a requirement in a given Spanish course, and ideally over a substantial period of time (e.g., a semester or more).</a:t>
            </a:r>
          </a:p>
        </p:txBody>
      </p:sp>
      <p:sp>
        <p:nvSpPr>
          <p:cNvPr id="4" name="Slide Number Placeholder 3"/>
          <p:cNvSpPr>
            <a:spLocks noGrp="1"/>
          </p:cNvSpPr>
          <p:nvPr>
            <p:ph type="sldNum" sz="quarter" idx="12"/>
          </p:nvPr>
        </p:nvSpPr>
        <p:spPr/>
        <p:txBody>
          <a:bodyPr/>
          <a:lstStyle/>
          <a:p>
            <a:pPr>
              <a:defRPr/>
            </a:pPr>
            <a:fld id="{0455F0C4-3B54-4C8B-B987-FA698793AB00}" type="slidenum">
              <a:rPr lang="en-US"/>
              <a:pPr>
                <a:defRPr/>
              </a:pPr>
              <a:t>49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b="1" dirty="0" smtClean="0">
                <a:solidFill>
                  <a:schemeClr val="tx2">
                    <a:lumMod val="75000"/>
                  </a:schemeClr>
                </a:solidFill>
              </a:rPr>
              <a:t>Gathering the Strategies &amp; Planning the Website</a:t>
            </a:r>
            <a:endParaRPr lang="en-US" b="1" dirty="0">
              <a:solidFill>
                <a:schemeClr val="tx2">
                  <a:lumMod val="75000"/>
                </a:schemeClr>
              </a:solidFill>
            </a:endParaRPr>
          </a:p>
        </p:txBody>
      </p:sp>
      <p:sp>
        <p:nvSpPr>
          <p:cNvPr id="3" name="Content Placeholder 2"/>
          <p:cNvSpPr>
            <a:spLocks noGrp="1"/>
          </p:cNvSpPr>
          <p:nvPr>
            <p:ph idx="1"/>
          </p:nvPr>
        </p:nvSpPr>
        <p:spPr>
          <a:xfrm>
            <a:off x="0" y="1066800"/>
            <a:ext cx="9144000" cy="5791200"/>
          </a:xfrm>
        </p:spPr>
        <p:txBody>
          <a:bodyPr/>
          <a:lstStyle/>
          <a:p>
            <a:r>
              <a:rPr lang="en-US" sz="2900" dirty="0" smtClean="0"/>
              <a:t>August </a:t>
            </a:r>
            <a:r>
              <a:rPr lang="en-US" sz="2900" dirty="0" smtClean="0"/>
              <a:t>of 2007 </a:t>
            </a:r>
            <a:r>
              <a:rPr lang="en-US" sz="2900" dirty="0" smtClean="0"/>
              <a:t>– initial effort </a:t>
            </a:r>
            <a:r>
              <a:rPr lang="en-US" sz="2900" dirty="0" smtClean="0"/>
              <a:t>involving the design of online surveys </a:t>
            </a:r>
            <a:r>
              <a:rPr lang="en-US" sz="2900" dirty="0" smtClean="0"/>
              <a:t>(5 versions for learners [N=111] </a:t>
            </a:r>
            <a:r>
              <a:rPr lang="en-US" sz="2900" dirty="0" smtClean="0"/>
              <a:t>and </a:t>
            </a:r>
            <a:r>
              <a:rPr lang="en-US" sz="2900" dirty="0" smtClean="0"/>
              <a:t>2 for instructors [N=24]) </a:t>
            </a:r>
            <a:r>
              <a:rPr lang="en-US" sz="2900" dirty="0" smtClean="0"/>
              <a:t>as to what they considered to be problematic grammar forms in Spanish. </a:t>
            </a:r>
            <a:endParaRPr lang="en-US" sz="2900" dirty="0" smtClean="0"/>
          </a:p>
          <a:p>
            <a:r>
              <a:rPr lang="en-US" sz="2900" dirty="0" smtClean="0"/>
              <a:t>Subsequently, 28 students and 8 NNS teachers interviewed with videotaping,  use of a </a:t>
            </a:r>
            <a:r>
              <a:rPr lang="en-US" sz="2900" dirty="0" err="1" smtClean="0"/>
              <a:t>Cyberpad</a:t>
            </a:r>
            <a:r>
              <a:rPr lang="en-US" sz="2900" dirty="0" smtClean="0"/>
              <a:t> and class notes.</a:t>
            </a:r>
          </a:p>
          <a:p>
            <a:r>
              <a:rPr lang="en-US" sz="2900" dirty="0" smtClean="0"/>
              <a:t>45 hours of taping produced 66 usable video-clips.</a:t>
            </a:r>
          </a:p>
          <a:p>
            <a:r>
              <a:rPr lang="en-US" sz="2900" dirty="0" smtClean="0"/>
              <a:t>Videotaping digitized.</a:t>
            </a:r>
          </a:p>
          <a:p>
            <a:r>
              <a:rPr lang="en-US" sz="2900" dirty="0" smtClean="0"/>
              <a:t>Project advisor, Rebecca Oxford.</a:t>
            </a:r>
          </a:p>
          <a:p>
            <a:endParaRPr lang="en-US" sz="2900" dirty="0" smtClean="0"/>
          </a:p>
          <a:p>
            <a:endParaRPr lang="en-US" sz="2900" dirty="0" smtClean="0"/>
          </a:p>
          <a:p>
            <a:endParaRPr lang="en-US" dirty="0"/>
          </a:p>
        </p:txBody>
      </p:sp>
      <p:sp>
        <p:nvSpPr>
          <p:cNvPr id="4" name="Slide Number Placeholder 3"/>
          <p:cNvSpPr>
            <a:spLocks noGrp="1"/>
          </p:cNvSpPr>
          <p:nvPr>
            <p:ph type="sldNum" sz="quarter" idx="12"/>
          </p:nvPr>
        </p:nvSpPr>
        <p:spPr/>
        <p:txBody>
          <a:bodyPr/>
          <a:lstStyle/>
          <a:p>
            <a:pPr>
              <a:defRPr/>
            </a:pPr>
            <a:fld id="{D2A1DC64-255D-42E1-87FD-489FED5E0099}" type="slidenum">
              <a:rPr lang="en-US" smtClean="0"/>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411162"/>
          </a:xfrm>
        </p:spPr>
        <p:txBody>
          <a:bodyPr/>
          <a:lstStyle/>
          <a:p>
            <a:pPr eaLnBrk="1" hangingPunct="1">
              <a:defRPr/>
            </a:pPr>
            <a:r>
              <a:rPr lang="en-US" b="1" dirty="0" smtClean="0">
                <a:solidFill>
                  <a:schemeClr val="tx2">
                    <a:lumMod val="90000"/>
                  </a:schemeClr>
                </a:solidFill>
              </a:rPr>
              <a:t>Pedagogical Implications</a:t>
            </a:r>
          </a:p>
        </p:txBody>
      </p:sp>
      <p:sp>
        <p:nvSpPr>
          <p:cNvPr id="50179" name="Content Placeholder 2"/>
          <p:cNvSpPr>
            <a:spLocks noGrp="1"/>
          </p:cNvSpPr>
          <p:nvPr>
            <p:ph idx="1"/>
          </p:nvPr>
        </p:nvSpPr>
        <p:spPr>
          <a:xfrm>
            <a:off x="0" y="990600"/>
            <a:ext cx="9144000" cy="5867400"/>
          </a:xfrm>
        </p:spPr>
        <p:txBody>
          <a:bodyPr/>
          <a:lstStyle/>
          <a:p>
            <a:pPr eaLnBrk="1" hangingPunct="1"/>
            <a:r>
              <a:rPr lang="en-US" dirty="0" smtClean="0"/>
              <a:t>Intention of the website to give learners a venue for improving their grammatical control on their own out of class – up to the teachers to determine how to best incorporate the website into the current instructional program.</a:t>
            </a:r>
          </a:p>
          <a:p>
            <a:pPr eaLnBrk="1" hangingPunct="1"/>
            <a:r>
              <a:rPr lang="en-US" dirty="0" smtClean="0"/>
              <a:t>Another pedagogical implication would be to ensure that learners are adequately aware of their learning style preferences in order to benefit from the general strategies section of the website.</a:t>
            </a:r>
          </a:p>
        </p:txBody>
      </p:sp>
      <p:sp>
        <p:nvSpPr>
          <p:cNvPr id="4" name="Slide Number Placeholder 3"/>
          <p:cNvSpPr>
            <a:spLocks noGrp="1"/>
          </p:cNvSpPr>
          <p:nvPr>
            <p:ph type="sldNum" sz="quarter" idx="12"/>
          </p:nvPr>
        </p:nvSpPr>
        <p:spPr/>
        <p:txBody>
          <a:bodyPr/>
          <a:lstStyle/>
          <a:p>
            <a:pPr>
              <a:defRPr/>
            </a:pPr>
            <a:fld id="{16EC641D-7F33-47AE-AA78-01E94E7B94C2}" type="slidenum">
              <a:rPr lang="en-US"/>
              <a:pPr>
                <a:defRPr/>
              </a:pPr>
              <a:t>50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b="1" dirty="0" smtClean="0">
                <a:solidFill>
                  <a:schemeClr val="tx2">
                    <a:lumMod val="90000"/>
                  </a:schemeClr>
                </a:solidFill>
              </a:rPr>
              <a:t>Organization of the Website -</a:t>
            </a:r>
            <a:br>
              <a:rPr lang="en-US" sz="4000" b="1" dirty="0" smtClean="0">
                <a:solidFill>
                  <a:schemeClr val="tx2">
                    <a:lumMod val="90000"/>
                  </a:schemeClr>
                </a:solidFill>
              </a:rPr>
            </a:br>
            <a:r>
              <a:rPr lang="en-US" sz="3100" b="1" dirty="0" smtClean="0">
                <a:solidFill>
                  <a:schemeClr val="tx2">
                    <a:lumMod val="90000"/>
                  </a:schemeClr>
                </a:solidFill>
              </a:rPr>
              <a:t>http://www.carla.umn.edu/strategies/sp_grammar</a:t>
            </a:r>
            <a:endParaRPr lang="en-US" sz="3100" b="1" dirty="0">
              <a:solidFill>
                <a:schemeClr val="tx2">
                  <a:lumMod val="90000"/>
                </a:schemeClr>
              </a:solidFill>
            </a:endParaRPr>
          </a:p>
        </p:txBody>
      </p:sp>
      <p:sp>
        <p:nvSpPr>
          <p:cNvPr id="3" name="Content Placeholder 2"/>
          <p:cNvSpPr>
            <a:spLocks noGrp="1"/>
          </p:cNvSpPr>
          <p:nvPr>
            <p:ph sz="half" idx="1"/>
          </p:nvPr>
        </p:nvSpPr>
        <p:spPr>
          <a:xfrm>
            <a:off x="0" y="1600200"/>
            <a:ext cx="5181600" cy="4525963"/>
          </a:xfrm>
        </p:spPr>
        <p:txBody>
          <a:bodyPr rtlCol="0">
            <a:noAutofit/>
          </a:bodyPr>
          <a:lstStyle/>
          <a:p>
            <a:pPr eaLnBrk="1" fontAlgn="auto" hangingPunct="1">
              <a:lnSpc>
                <a:spcPct val="80000"/>
              </a:lnSpc>
              <a:spcAft>
                <a:spcPts val="0"/>
              </a:spcAft>
              <a:buClr>
                <a:schemeClr val="accent6">
                  <a:lumMod val="40000"/>
                  <a:lumOff val="60000"/>
                </a:schemeClr>
              </a:buClr>
              <a:buFont typeface="Arial" pitchFamily="34" charset="0"/>
              <a:buChar char="•"/>
              <a:defRPr/>
            </a:pPr>
            <a:r>
              <a:rPr lang="en-US" sz="3600" b="1" dirty="0" smtClean="0">
                <a:solidFill>
                  <a:schemeClr val="accent6">
                    <a:lumMod val="40000"/>
                    <a:lumOff val="60000"/>
                  </a:schemeClr>
                </a:solidFill>
                <a:latin typeface="Arial" pitchFamily="34" charset="0"/>
              </a:rPr>
              <a:t>Introduction</a:t>
            </a:r>
            <a:r>
              <a:rPr lang="en-US" sz="2800" b="1" dirty="0" smtClean="0">
                <a:solidFill>
                  <a:schemeClr val="accent6">
                    <a:lumMod val="40000"/>
                    <a:lumOff val="60000"/>
                  </a:schemeClr>
                </a:solidFill>
                <a:latin typeface="Arial" pitchFamily="34" charset="0"/>
              </a:rPr>
              <a:t>   </a:t>
            </a:r>
          </a:p>
          <a:p>
            <a:pPr lvl="1" eaLnBrk="1" fontAlgn="auto" hangingPunct="1">
              <a:lnSpc>
                <a:spcPct val="80000"/>
              </a:lnSpc>
              <a:spcAft>
                <a:spcPts val="0"/>
              </a:spcAft>
              <a:buClr>
                <a:schemeClr val="accent6">
                  <a:lumMod val="40000"/>
                  <a:lumOff val="60000"/>
                </a:schemeClr>
              </a:buClr>
              <a:buSzPct val="120000"/>
              <a:buFont typeface="Arial" pitchFamily="34" charset="0"/>
              <a:buChar char="•"/>
              <a:defRPr/>
            </a:pPr>
            <a:r>
              <a:rPr lang="en-US" sz="2700" dirty="0" smtClean="0">
                <a:latin typeface="Arial" pitchFamily="34" charset="0"/>
              </a:rPr>
              <a:t>Reasons for using strategies to learn and perform Spanish grammar</a:t>
            </a:r>
          </a:p>
          <a:p>
            <a:pPr lvl="1" eaLnBrk="1" fontAlgn="auto" hangingPunct="1">
              <a:lnSpc>
                <a:spcPct val="80000"/>
              </a:lnSpc>
              <a:spcAft>
                <a:spcPts val="0"/>
              </a:spcAft>
              <a:buClr>
                <a:schemeClr val="accent6">
                  <a:lumMod val="40000"/>
                  <a:lumOff val="60000"/>
                </a:schemeClr>
              </a:buClr>
              <a:buSzPct val="120000"/>
              <a:buFont typeface="Arial" pitchFamily="34" charset="0"/>
              <a:buChar char="•"/>
              <a:defRPr/>
            </a:pPr>
            <a:r>
              <a:rPr lang="en-US" sz="2700" dirty="0" smtClean="0">
                <a:latin typeface="Arial" pitchFamily="34" charset="0"/>
              </a:rPr>
              <a:t>Definition and example of a grammar strategy</a:t>
            </a:r>
          </a:p>
          <a:p>
            <a:pPr lvl="1" eaLnBrk="1" fontAlgn="auto" hangingPunct="1">
              <a:lnSpc>
                <a:spcPct val="80000"/>
              </a:lnSpc>
              <a:spcAft>
                <a:spcPts val="0"/>
              </a:spcAft>
              <a:buClr>
                <a:schemeClr val="accent6">
                  <a:lumMod val="40000"/>
                  <a:lumOff val="60000"/>
                </a:schemeClr>
              </a:buClr>
              <a:buSzPct val="120000"/>
              <a:buFont typeface="Arial" pitchFamily="34" charset="0"/>
              <a:buChar char="•"/>
              <a:defRPr/>
            </a:pPr>
            <a:r>
              <a:rPr lang="en-US" sz="2700" dirty="0" smtClean="0">
                <a:latin typeface="Arial" pitchFamily="34" charset="0"/>
              </a:rPr>
              <a:t>Questions</a:t>
            </a:r>
            <a:r>
              <a:rPr lang="en-US" sz="2700" dirty="0" smtClean="0">
                <a:solidFill>
                  <a:schemeClr val="accent2">
                    <a:lumMod val="60000"/>
                    <a:lumOff val="40000"/>
                  </a:schemeClr>
                </a:solidFill>
                <a:latin typeface="Arial" pitchFamily="34" charset="0"/>
              </a:rPr>
              <a:t> </a:t>
            </a:r>
            <a:r>
              <a:rPr lang="en-US" sz="2700" dirty="0" smtClean="0">
                <a:latin typeface="Arial" pitchFamily="34" charset="0"/>
              </a:rPr>
              <a:t>to promote self-awareness of current language strategy use</a:t>
            </a:r>
          </a:p>
          <a:p>
            <a:pPr lvl="1" eaLnBrk="1" fontAlgn="auto" hangingPunct="1">
              <a:lnSpc>
                <a:spcPct val="80000"/>
              </a:lnSpc>
              <a:spcAft>
                <a:spcPts val="0"/>
              </a:spcAft>
              <a:buClr>
                <a:schemeClr val="accent6">
                  <a:lumMod val="40000"/>
                  <a:lumOff val="60000"/>
                </a:schemeClr>
              </a:buClr>
              <a:buSzPct val="120000"/>
              <a:buFont typeface="Arial" pitchFamily="34" charset="0"/>
              <a:buChar char="•"/>
              <a:defRPr/>
            </a:pPr>
            <a:r>
              <a:rPr lang="en-US" sz="2700" dirty="0" smtClean="0">
                <a:latin typeface="Arial" pitchFamily="34" charset="0"/>
              </a:rPr>
              <a:t>Purpose of the website  </a:t>
            </a:r>
          </a:p>
          <a:p>
            <a:pPr lvl="1" eaLnBrk="1" fontAlgn="auto" hangingPunct="1">
              <a:lnSpc>
                <a:spcPct val="80000"/>
              </a:lnSpc>
              <a:spcAft>
                <a:spcPts val="0"/>
              </a:spcAft>
              <a:buClr>
                <a:schemeClr val="accent6">
                  <a:lumMod val="40000"/>
                  <a:lumOff val="60000"/>
                </a:schemeClr>
              </a:buClr>
              <a:buSzPct val="120000"/>
              <a:buFont typeface="Arial" pitchFamily="34" charset="0"/>
              <a:buChar char="•"/>
              <a:defRPr/>
            </a:pPr>
            <a:r>
              <a:rPr lang="en-US" sz="2700" dirty="0" smtClean="0">
                <a:latin typeface="Arial" pitchFamily="34" charset="0"/>
              </a:rPr>
              <a:t>Factors that influence the choice and effectiveness of grammar strategies</a:t>
            </a:r>
          </a:p>
          <a:p>
            <a:pPr eaLnBrk="1" fontAlgn="auto" hangingPunct="1">
              <a:lnSpc>
                <a:spcPct val="80000"/>
              </a:lnSpc>
              <a:spcAft>
                <a:spcPts val="0"/>
              </a:spcAft>
              <a:buClr>
                <a:schemeClr val="accent5">
                  <a:lumMod val="60000"/>
                  <a:lumOff val="40000"/>
                </a:schemeClr>
              </a:buClr>
              <a:buFont typeface="Wingdings 2" pitchFamily="18" charset="2"/>
              <a:buNone/>
              <a:defRPr/>
            </a:pPr>
            <a:endParaRPr lang="en-US" sz="2800" dirty="0" smtClean="0">
              <a:solidFill>
                <a:srgbClr val="99FF33"/>
              </a:solidFill>
              <a:latin typeface="Arial" pitchFamily="34" charset="0"/>
            </a:endParaRPr>
          </a:p>
        </p:txBody>
      </p:sp>
      <p:sp>
        <p:nvSpPr>
          <p:cNvPr id="7" name="Content Placeholder 6"/>
          <p:cNvSpPr>
            <a:spLocks noGrp="1"/>
          </p:cNvSpPr>
          <p:nvPr>
            <p:ph sz="half" idx="2"/>
          </p:nvPr>
        </p:nvSpPr>
        <p:spPr>
          <a:xfrm>
            <a:off x="5181600" y="1600200"/>
            <a:ext cx="3505200" cy="4525963"/>
          </a:xfrm>
        </p:spPr>
        <p:txBody>
          <a:bodyPr/>
          <a:lstStyle/>
          <a:p>
            <a:pPr eaLnBrk="1" fontAlgn="auto" hangingPunct="1">
              <a:lnSpc>
                <a:spcPct val="80000"/>
              </a:lnSpc>
              <a:spcAft>
                <a:spcPts val="0"/>
              </a:spcAft>
              <a:buClr>
                <a:schemeClr val="accent6">
                  <a:lumMod val="40000"/>
                  <a:lumOff val="60000"/>
                </a:schemeClr>
              </a:buClr>
              <a:buFont typeface="Arial" pitchFamily="34" charset="0"/>
              <a:buChar char="•"/>
              <a:defRPr/>
            </a:pPr>
            <a:r>
              <a:rPr lang="en-US" sz="3200" b="1" i="1" dirty="0" smtClean="0">
                <a:solidFill>
                  <a:schemeClr val="accent6">
                    <a:lumMod val="40000"/>
                    <a:lumOff val="60000"/>
                  </a:schemeClr>
                </a:solidFill>
              </a:rPr>
              <a:t>Learning Style Survey</a:t>
            </a:r>
            <a:endParaRPr lang="en-US" sz="3200" i="1" dirty="0" smtClean="0"/>
          </a:p>
          <a:p>
            <a:pPr eaLnBrk="1" fontAlgn="auto" hangingPunct="1">
              <a:lnSpc>
                <a:spcPct val="80000"/>
              </a:lnSpc>
              <a:spcAft>
                <a:spcPts val="0"/>
              </a:spcAft>
              <a:buClr>
                <a:schemeClr val="accent5">
                  <a:lumMod val="60000"/>
                  <a:lumOff val="40000"/>
                </a:schemeClr>
              </a:buClr>
              <a:buFont typeface="Wingdings 2" pitchFamily="18" charset="2"/>
              <a:buNone/>
              <a:defRPr/>
            </a:pPr>
            <a:endParaRPr lang="en-US" sz="3200" dirty="0" smtClean="0">
              <a:solidFill>
                <a:schemeClr val="accent3">
                  <a:lumMod val="60000"/>
                  <a:lumOff val="40000"/>
                </a:schemeClr>
              </a:solidFill>
            </a:endParaRPr>
          </a:p>
          <a:p>
            <a:pPr eaLnBrk="1" fontAlgn="auto" hangingPunct="1">
              <a:spcAft>
                <a:spcPts val="0"/>
              </a:spcAft>
              <a:buClr>
                <a:schemeClr val="accent6">
                  <a:lumMod val="40000"/>
                  <a:lumOff val="60000"/>
                </a:schemeClr>
              </a:buClr>
              <a:buFont typeface="Arial" pitchFamily="34" charset="0"/>
              <a:buChar char="•"/>
              <a:defRPr/>
            </a:pPr>
            <a:r>
              <a:rPr lang="en-US" sz="3200" b="1" dirty="0" smtClean="0">
                <a:solidFill>
                  <a:schemeClr val="accent6">
                    <a:lumMod val="40000"/>
                    <a:lumOff val="60000"/>
                  </a:schemeClr>
                </a:solidFill>
              </a:rPr>
              <a:t>Rationale for using particular strategies</a:t>
            </a:r>
          </a:p>
          <a:p>
            <a:pPr eaLnBrk="1" fontAlgn="auto" hangingPunct="1">
              <a:spcAft>
                <a:spcPts val="0"/>
              </a:spcAft>
              <a:buClr>
                <a:schemeClr val="accent6">
                  <a:lumMod val="40000"/>
                  <a:lumOff val="60000"/>
                </a:schemeClr>
              </a:buClr>
              <a:buFont typeface="Wingdings 2" pitchFamily="18" charset="2"/>
              <a:buNone/>
              <a:defRPr/>
            </a:pPr>
            <a:endParaRPr lang="en-US" sz="3200" dirty="0" smtClean="0">
              <a:solidFill>
                <a:schemeClr val="accent6">
                  <a:lumMod val="40000"/>
                  <a:lumOff val="60000"/>
                </a:schemeClr>
              </a:solidFill>
            </a:endParaRPr>
          </a:p>
          <a:p>
            <a:pPr eaLnBrk="1" fontAlgn="auto" hangingPunct="1">
              <a:spcAft>
                <a:spcPts val="0"/>
              </a:spcAft>
              <a:buClr>
                <a:schemeClr val="accent6">
                  <a:lumMod val="40000"/>
                  <a:lumOff val="60000"/>
                </a:schemeClr>
              </a:buClr>
              <a:buFont typeface="Arial" pitchFamily="34" charset="0"/>
              <a:buChar char="•"/>
              <a:defRPr/>
            </a:pPr>
            <a:r>
              <a:rPr lang="en-US" sz="3200" b="1" dirty="0" smtClean="0">
                <a:solidFill>
                  <a:schemeClr val="accent6">
                    <a:lumMod val="40000"/>
                    <a:lumOff val="60000"/>
                  </a:schemeClr>
                </a:solidFill>
              </a:rPr>
              <a:t>Glossary</a:t>
            </a:r>
            <a:endParaRPr lang="en-US" sz="3200" dirty="0" smtClean="0">
              <a:solidFill>
                <a:schemeClr val="accent6">
                  <a:lumMod val="40000"/>
                  <a:lumOff val="60000"/>
                </a:schemeClr>
              </a:solidFill>
            </a:endParaRPr>
          </a:p>
          <a:p>
            <a:endParaRPr lang="en-US" dirty="0"/>
          </a:p>
        </p:txBody>
      </p:sp>
      <p:sp>
        <p:nvSpPr>
          <p:cNvPr id="6" name="Slide Number Placeholder 5"/>
          <p:cNvSpPr>
            <a:spLocks noGrp="1"/>
          </p:cNvSpPr>
          <p:nvPr>
            <p:ph type="sldNum" sz="quarter" idx="12"/>
          </p:nvPr>
        </p:nvSpPr>
        <p:spPr/>
        <p:txBody>
          <a:bodyPr/>
          <a:lstStyle/>
          <a:p>
            <a:pPr>
              <a:defRPr/>
            </a:pPr>
            <a:fld id="{4DE865E6-2ABF-4B2A-B6F7-D9812C979128}" type="slidenum">
              <a:rPr lang="en-US"/>
              <a:pPr>
                <a:defRPr/>
              </a:pPr>
              <a:t>6</a:t>
            </a:fld>
            <a:endParaRPr lang="en-US" dirty="0"/>
          </a:p>
        </p:txBody>
      </p:sp>
      <p:sp>
        <p:nvSpPr>
          <p:cNvPr id="8" name="7-Point Star 7">
            <a:hlinkClick r:id="rId3" action="ppaction://hlinkfile"/>
          </p:cNvPr>
          <p:cNvSpPr/>
          <p:nvPr/>
        </p:nvSpPr>
        <p:spPr>
          <a:xfrm>
            <a:off x="8382000" y="5821363"/>
            <a:ext cx="304800" cy="304800"/>
          </a:xfrm>
          <a:prstGeom prst="star7">
            <a:avLst/>
          </a:prstGeom>
          <a:solidFill>
            <a:schemeClr val="tx1">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2686050"/>
            <a:ext cx="3124200" cy="3810000"/>
          </a:xfrm>
        </p:spPr>
        <p:txBody>
          <a:bodyPr rtlCol="0">
            <a:normAutofit fontScale="70000" lnSpcReduction="20000"/>
          </a:bodyPr>
          <a:lstStyle/>
          <a:p>
            <a:pPr algn="ctr" eaLnBrk="1" hangingPunct="1">
              <a:buFont typeface="Arial" pitchFamily="34" charset="0"/>
              <a:buChar char="•"/>
              <a:defRPr/>
            </a:pPr>
            <a:r>
              <a:rPr lang="en-US" sz="3600" b="1" dirty="0" smtClean="0">
                <a:solidFill>
                  <a:schemeClr val="accent4"/>
                </a:solidFill>
              </a:rPr>
              <a:t>“I’m looking for a strategy that someone has used successfully to learn a specific grammar form.”</a:t>
            </a:r>
            <a:endParaRPr lang="en-US" sz="3600" b="1" dirty="0">
              <a:solidFill>
                <a:schemeClr val="accent4"/>
              </a:solidFill>
            </a:endParaRPr>
          </a:p>
        </p:txBody>
      </p:sp>
      <p:sp>
        <p:nvSpPr>
          <p:cNvPr id="6" name="Content Placeholder 5"/>
          <p:cNvSpPr>
            <a:spLocks noGrp="1"/>
          </p:cNvSpPr>
          <p:nvPr>
            <p:ph sz="half" idx="2"/>
          </p:nvPr>
        </p:nvSpPr>
        <p:spPr>
          <a:xfrm>
            <a:off x="5334000" y="2686050"/>
            <a:ext cx="3429000" cy="4552950"/>
          </a:xfrm>
        </p:spPr>
        <p:txBody>
          <a:bodyPr rtlCol="0">
            <a:noAutofit/>
          </a:bodyPr>
          <a:lstStyle/>
          <a:p>
            <a:pPr algn="ctr" eaLnBrk="1" hangingPunct="1">
              <a:buFont typeface="Arial" pitchFamily="34" charset="0"/>
              <a:buChar char="•"/>
              <a:defRPr/>
            </a:pPr>
            <a:r>
              <a:rPr lang="en-US" sz="2500" b="1" dirty="0" smtClean="0">
                <a:solidFill>
                  <a:schemeClr val="accent1">
                    <a:lumMod val="60000"/>
                    <a:lumOff val="40000"/>
                  </a:schemeClr>
                </a:solidFill>
              </a:rPr>
              <a:t>“I’m looking for strategies that match my learning style and that can apply to various grammar forms.”</a:t>
            </a:r>
            <a:endParaRPr lang="en-US" sz="2500" b="1" dirty="0">
              <a:solidFill>
                <a:schemeClr val="accent1">
                  <a:lumMod val="60000"/>
                  <a:lumOff val="40000"/>
                </a:schemeClr>
              </a:solidFill>
            </a:endParaRPr>
          </a:p>
        </p:txBody>
      </p:sp>
      <p:sp>
        <p:nvSpPr>
          <p:cNvPr id="4" name="Slide Number Placeholder 3"/>
          <p:cNvSpPr>
            <a:spLocks noGrp="1"/>
          </p:cNvSpPr>
          <p:nvPr>
            <p:ph type="sldNum" sz="quarter" idx="12"/>
          </p:nvPr>
        </p:nvSpPr>
        <p:spPr/>
        <p:txBody>
          <a:bodyPr/>
          <a:lstStyle/>
          <a:p>
            <a:pPr>
              <a:defRPr/>
            </a:pPr>
            <a:fld id="{5B0640DD-C23F-4CD5-96F3-C56ACF0832B1}" type="slidenum">
              <a:rPr lang="en-US"/>
              <a:pPr>
                <a:defRPr/>
              </a:pPr>
              <a:t>7</a:t>
            </a:fld>
            <a:endParaRPr lang="en-US" dirty="0"/>
          </a:p>
        </p:txBody>
      </p:sp>
      <p:sp>
        <p:nvSpPr>
          <p:cNvPr id="7" name="TextBox 6"/>
          <p:cNvSpPr txBox="1"/>
          <p:nvPr/>
        </p:nvSpPr>
        <p:spPr>
          <a:xfrm>
            <a:off x="5029200" y="152400"/>
            <a:ext cx="3886200" cy="369888"/>
          </a:xfrm>
          <a:prstGeom prst="rect">
            <a:avLst/>
          </a:prstGeom>
          <a:noFill/>
        </p:spPr>
        <p:txBody>
          <a:bodyPr>
            <a:spAutoFit/>
          </a:bodyPr>
          <a:lstStyle/>
          <a:p>
            <a:pPr algn="r" fontAlgn="auto">
              <a:spcBef>
                <a:spcPts val="0"/>
              </a:spcBef>
              <a:spcAft>
                <a:spcPts val="0"/>
              </a:spcAft>
              <a:defRPr/>
            </a:pPr>
            <a:r>
              <a:rPr lang="en-US" b="1" dirty="0">
                <a:solidFill>
                  <a:schemeClr val="tx2">
                    <a:lumMod val="90000"/>
                  </a:schemeClr>
                </a:solidFill>
                <a:latin typeface="+mn-lt"/>
                <a:cs typeface="+mn-cs"/>
              </a:rPr>
              <a:t>Organization of the Website</a:t>
            </a:r>
          </a:p>
        </p:txBody>
      </p:sp>
      <p:sp>
        <p:nvSpPr>
          <p:cNvPr id="9" name="Content Placeholder 2"/>
          <p:cNvSpPr txBox="1">
            <a:spLocks/>
          </p:cNvSpPr>
          <p:nvPr/>
        </p:nvSpPr>
        <p:spPr>
          <a:xfrm>
            <a:off x="457200" y="990600"/>
            <a:ext cx="8382000" cy="762000"/>
          </a:xfrm>
          <a:prstGeom prst="rect">
            <a:avLst/>
          </a:prstGeom>
        </p:spPr>
        <p:txBody>
          <a:bodyPr>
            <a:normAutofit/>
          </a:bodyPr>
          <a:lstStyle/>
          <a:p>
            <a:pPr marL="420624" indent="-384048" algn="ctr" defTabSz="914400" fontAlgn="auto">
              <a:lnSpc>
                <a:spcPct val="80000"/>
              </a:lnSpc>
              <a:spcBef>
                <a:spcPct val="20000"/>
              </a:spcBef>
              <a:spcAft>
                <a:spcPts val="0"/>
              </a:spcAft>
              <a:buClr>
                <a:schemeClr val="accent6">
                  <a:lumMod val="40000"/>
                  <a:lumOff val="60000"/>
                </a:schemeClr>
              </a:buClr>
              <a:buSzPct val="80000"/>
              <a:defRPr/>
            </a:pPr>
            <a:r>
              <a:rPr lang="en-US" sz="4000" b="1" dirty="0">
                <a:latin typeface="+mn-lt"/>
                <a:cs typeface="+mn-cs"/>
              </a:rPr>
              <a:t>How can I use this website?</a:t>
            </a:r>
          </a:p>
          <a:p>
            <a:pPr marL="420624" indent="-384048" defTabSz="914400" fontAlgn="auto">
              <a:spcBef>
                <a:spcPct val="20000"/>
              </a:spcBef>
              <a:spcAft>
                <a:spcPts val="0"/>
              </a:spcAft>
              <a:buClr>
                <a:schemeClr val="accent1"/>
              </a:buClr>
              <a:buSzPct val="80000"/>
              <a:buFont typeface="Wingdings 2"/>
              <a:buNone/>
              <a:defRPr/>
            </a:pPr>
            <a:endParaRPr lang="en-US" sz="2600" dirty="0">
              <a:latin typeface="+mn-lt"/>
              <a:cs typeface="+mn-cs"/>
            </a:endParaRPr>
          </a:p>
        </p:txBody>
      </p:sp>
      <p:sp>
        <p:nvSpPr>
          <p:cNvPr id="4098" name="AutoShape 2"/>
          <p:cNvSpPr>
            <a:spLocks noChangeArrowheads="1"/>
          </p:cNvSpPr>
          <p:nvPr/>
        </p:nvSpPr>
        <p:spPr bwMode="auto">
          <a:xfrm>
            <a:off x="4876800" y="1905000"/>
            <a:ext cx="2800350" cy="781050"/>
          </a:xfrm>
          <a:prstGeom prst="curvedDownArrow">
            <a:avLst>
              <a:gd name="adj1" fmla="val 71707"/>
              <a:gd name="adj2" fmla="val 143415"/>
              <a:gd name="adj3" fmla="val 33333"/>
            </a:avLst>
          </a:prstGeom>
          <a:solidFill>
            <a:srgbClr val="DAEEF3"/>
          </a:solidFill>
          <a:ln w="9525">
            <a:solidFill>
              <a:srgbClr val="000000"/>
            </a:solidFill>
            <a:miter lim="800000"/>
            <a:headEnd/>
            <a:tailEnd/>
          </a:ln>
        </p:spPr>
        <p:txBody>
          <a:bodyPr/>
          <a:lstStyle/>
          <a:p>
            <a:endParaRPr lang="en-US" dirty="0">
              <a:latin typeface="Corbel" pitchFamily="34" charset="0"/>
            </a:endParaRPr>
          </a:p>
        </p:txBody>
      </p:sp>
      <p:sp>
        <p:nvSpPr>
          <p:cNvPr id="4099" name="AutoShape 3"/>
          <p:cNvSpPr>
            <a:spLocks noChangeArrowheads="1"/>
          </p:cNvSpPr>
          <p:nvPr/>
        </p:nvSpPr>
        <p:spPr bwMode="auto">
          <a:xfrm flipH="1">
            <a:off x="1371600" y="1905000"/>
            <a:ext cx="2800350" cy="781050"/>
          </a:xfrm>
          <a:prstGeom prst="curvedDownArrow">
            <a:avLst>
              <a:gd name="adj1" fmla="val 71707"/>
              <a:gd name="adj2" fmla="val 143415"/>
              <a:gd name="adj3" fmla="val 33333"/>
            </a:avLst>
          </a:prstGeom>
          <a:solidFill>
            <a:srgbClr val="DAEEF3"/>
          </a:solidFill>
          <a:ln w="9525">
            <a:solidFill>
              <a:srgbClr val="000000"/>
            </a:solidFill>
            <a:miter lim="800000"/>
            <a:headEnd/>
            <a:tailEnd/>
          </a:ln>
        </p:spPr>
        <p:txBody>
          <a:bodyPr/>
          <a:lstStyle/>
          <a:p>
            <a:endParaRPr lang="en-US" dirty="0">
              <a:latin typeface="Corbel" pitchFamily="34" charset="0"/>
            </a:endParaRPr>
          </a:p>
        </p:txBody>
      </p:sp>
      <p:pic>
        <p:nvPicPr>
          <p:cNvPr id="8201" name="Picture 10"/>
          <p:cNvPicPr>
            <a:picLocks noChangeAspect="1" noChangeArrowheads="1"/>
          </p:cNvPicPr>
          <p:nvPr/>
        </p:nvPicPr>
        <p:blipFill>
          <a:blip r:embed="rId3"/>
          <a:srcRect/>
          <a:stretch>
            <a:fillRect/>
          </a:stretch>
        </p:blipFill>
        <p:spPr bwMode="auto">
          <a:xfrm>
            <a:off x="3259138" y="2686050"/>
            <a:ext cx="2435225" cy="2962275"/>
          </a:xfrm>
          <a:prstGeom prst="rect">
            <a:avLst/>
          </a:prstGeom>
          <a:noFill/>
          <a:ln w="9525">
            <a:noFill/>
            <a:miter lim="800000"/>
            <a:headEnd/>
            <a:tailEnd/>
          </a:ln>
        </p:spPr>
      </p:pic>
      <p:sp>
        <p:nvSpPr>
          <p:cNvPr id="10" name="7-Point Star 9">
            <a:hlinkClick r:id="rId4" action="ppaction://hlinkfile"/>
          </p:cNvPr>
          <p:cNvSpPr/>
          <p:nvPr/>
        </p:nvSpPr>
        <p:spPr>
          <a:xfrm>
            <a:off x="8382000" y="6051550"/>
            <a:ext cx="304800" cy="304800"/>
          </a:xfrm>
          <a:prstGeom prst="star7">
            <a:avLst/>
          </a:prstGeom>
          <a:solidFill>
            <a:schemeClr val="tx1">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4098" grpId="0" animBg="1"/>
      <p:bldP spid="40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524000"/>
          </a:xfrm>
        </p:spPr>
        <p:txBody>
          <a:bodyPr rtlCol="0">
            <a:normAutofit fontScale="90000"/>
          </a:bodyPr>
          <a:lstStyle/>
          <a:p>
            <a:pPr eaLnBrk="1" fontAlgn="auto" hangingPunct="1">
              <a:spcAft>
                <a:spcPts val="0"/>
              </a:spcAft>
              <a:defRPr/>
            </a:pPr>
            <a:r>
              <a:rPr lang="en-US" sz="3100" b="1" spc="50" dirty="0" smtClean="0">
                <a:ln w="12700" cmpd="sng">
                  <a:solidFill>
                    <a:schemeClr val="accent6">
                      <a:satMod val="120000"/>
                      <a:shade val="80000"/>
                    </a:schemeClr>
                  </a:solidFill>
                  <a:prstDash val="solid"/>
                </a:ln>
                <a:solidFill>
                  <a:schemeClr val="accent1"/>
                </a:solidFill>
                <a:effectLst>
                  <a:glow rad="101600">
                    <a:schemeClr val="accent6">
                      <a:satMod val="175000"/>
                      <a:alpha val="40000"/>
                    </a:schemeClr>
                  </a:glow>
                  <a:outerShdw blurRad="38100" dist="38100" dir="2700000" algn="tl">
                    <a:srgbClr val="000000">
                      <a:alpha val="43137"/>
                    </a:srgbClr>
                  </a:outerShdw>
                </a:effectLst>
              </a:rPr>
              <a:t/>
            </a:r>
            <a:br>
              <a:rPr lang="en-US" sz="3100" b="1" spc="50" dirty="0" smtClean="0">
                <a:ln w="12700" cmpd="sng">
                  <a:solidFill>
                    <a:schemeClr val="accent6">
                      <a:satMod val="120000"/>
                      <a:shade val="80000"/>
                    </a:schemeClr>
                  </a:solidFill>
                  <a:prstDash val="solid"/>
                </a:ln>
                <a:solidFill>
                  <a:schemeClr val="accent1"/>
                </a:solidFill>
                <a:effectLst>
                  <a:glow rad="101600">
                    <a:schemeClr val="accent6">
                      <a:satMod val="175000"/>
                      <a:alpha val="40000"/>
                    </a:schemeClr>
                  </a:glow>
                  <a:outerShdw blurRad="38100" dist="38100" dir="2700000" algn="tl">
                    <a:srgbClr val="000000">
                      <a:alpha val="43137"/>
                    </a:srgbClr>
                  </a:outerShdw>
                </a:effectLst>
              </a:rPr>
            </a:br>
            <a:r>
              <a:rPr lang="en-US" sz="3100" b="1" u="sng" dirty="0" smtClean="0">
                <a:solidFill>
                  <a:schemeClr val="accent4"/>
                </a:solidFill>
                <a:effectLst>
                  <a:outerShdw blurRad="38100" dist="38100" dir="2700000" algn="tl">
                    <a:srgbClr val="000000">
                      <a:alpha val="43137"/>
                    </a:srgbClr>
                  </a:outerShdw>
                </a:effectLst>
              </a:rPr>
              <a:t>“I’m looking for a strategy that someone has used successfully to learn a specific grammar form.”</a:t>
            </a:r>
            <a:r>
              <a:rPr lang="en-US" sz="3100" b="1" dirty="0" smtClean="0"/>
              <a:t/>
            </a:r>
            <a:br>
              <a:rPr lang="en-US" sz="3100" b="1" dirty="0" smtClean="0"/>
            </a:br>
            <a:r>
              <a:rPr lang="en-US" b="1" spc="50" dirty="0" smtClean="0">
                <a:ln w="12700" cmpd="sng">
                  <a:solidFill>
                    <a:schemeClr val="accent6">
                      <a:satMod val="120000"/>
                      <a:shade val="80000"/>
                    </a:schemeClr>
                  </a:solidFill>
                  <a:prstDash val="solid"/>
                </a:ln>
                <a:solidFill>
                  <a:schemeClr val="accent6">
                    <a:tint val="1000"/>
                  </a:schemeClr>
                </a:solidFill>
                <a:effectLst>
                  <a:glow rad="101600">
                    <a:schemeClr val="accent6">
                      <a:satMod val="175000"/>
                      <a:alpha val="40000"/>
                    </a:schemeClr>
                  </a:glow>
                </a:effectLst>
              </a:rPr>
              <a:t/>
            </a:r>
            <a:br>
              <a:rPr lang="en-US" b="1" spc="50" dirty="0" smtClean="0">
                <a:ln w="12700" cmpd="sng">
                  <a:solidFill>
                    <a:schemeClr val="accent6">
                      <a:satMod val="120000"/>
                      <a:shade val="80000"/>
                    </a:schemeClr>
                  </a:solidFill>
                  <a:prstDash val="solid"/>
                </a:ln>
                <a:solidFill>
                  <a:schemeClr val="accent6">
                    <a:tint val="1000"/>
                  </a:schemeClr>
                </a:solidFill>
                <a:effectLst>
                  <a:glow rad="101600">
                    <a:schemeClr val="accent6">
                      <a:satMod val="175000"/>
                      <a:alpha val="40000"/>
                    </a:schemeClr>
                  </a:glow>
                </a:effectLst>
              </a:rPr>
            </a:br>
            <a:endParaRPr lang="en-US" dirty="0">
              <a:effectLst>
                <a:glow rad="101600">
                  <a:schemeClr val="accent6">
                    <a:satMod val="175000"/>
                    <a:alpha val="40000"/>
                  </a:schemeClr>
                </a:glow>
              </a:effectLst>
            </a:endParaRPr>
          </a:p>
        </p:txBody>
      </p:sp>
      <p:sp>
        <p:nvSpPr>
          <p:cNvPr id="3" name="Content Placeholder 2"/>
          <p:cNvSpPr>
            <a:spLocks noGrp="1"/>
          </p:cNvSpPr>
          <p:nvPr>
            <p:ph sz="half" idx="1"/>
          </p:nvPr>
        </p:nvSpPr>
        <p:spPr>
          <a:xfrm>
            <a:off x="228600" y="1524000"/>
            <a:ext cx="3886200" cy="5105400"/>
          </a:xfrm>
        </p:spPr>
        <p:txBody>
          <a:bodyPr rtlCol="0">
            <a:normAutofit fontScale="40000" lnSpcReduction="20000"/>
          </a:bodyPr>
          <a:lstStyle/>
          <a:p>
            <a:pPr eaLnBrk="1" fontAlgn="auto" hangingPunct="1">
              <a:spcAft>
                <a:spcPts val="0"/>
              </a:spcAft>
              <a:buClr>
                <a:schemeClr val="accent6">
                  <a:lumMod val="40000"/>
                  <a:lumOff val="60000"/>
                </a:schemeClr>
              </a:buClr>
              <a:buSzPct val="100000"/>
              <a:buFont typeface="Wingdings 2" pitchFamily="18" charset="2"/>
              <a:buNone/>
              <a:defRPr/>
            </a:pPr>
            <a:r>
              <a:rPr lang="en-US" sz="6200" b="1" u="sng" kern="0" dirty="0" smtClean="0">
                <a:solidFill>
                  <a:schemeClr val="accent4"/>
                </a:solidFill>
                <a:effectLst>
                  <a:outerShdw blurRad="38100" dist="38100" dir="2700000" algn="tl">
                    <a:srgbClr val="000000"/>
                  </a:outerShdw>
                </a:effectLst>
              </a:rPr>
              <a:t>Tenses</a:t>
            </a:r>
          </a:p>
          <a:p>
            <a:pPr marL="231775" eaLnBrk="1" fontAlgn="auto" hangingPunct="1">
              <a:spcAft>
                <a:spcPts val="0"/>
              </a:spcAft>
              <a:buClr>
                <a:schemeClr val="accent4">
                  <a:lumMod val="40000"/>
                  <a:lumOff val="60000"/>
                </a:schemeClr>
              </a:buClr>
              <a:buSzPct val="120000"/>
              <a:buFont typeface="Arial" pitchFamily="34" charset="0"/>
              <a:buChar char="•"/>
              <a:defRPr/>
            </a:pPr>
            <a:r>
              <a:rPr lang="en-US" sz="6200" kern="0" dirty="0" smtClean="0">
                <a:effectLst>
                  <a:outerShdw blurRad="38100" dist="38100" dir="2700000" algn="tl">
                    <a:srgbClr val="000000"/>
                  </a:outerShdw>
                </a:effectLst>
              </a:rPr>
              <a:t>Preterite</a:t>
            </a:r>
          </a:p>
          <a:p>
            <a:pPr marL="231775" eaLnBrk="1" fontAlgn="auto" hangingPunct="1">
              <a:spcAft>
                <a:spcPts val="0"/>
              </a:spcAft>
              <a:buClr>
                <a:schemeClr val="accent4">
                  <a:lumMod val="40000"/>
                  <a:lumOff val="60000"/>
                </a:schemeClr>
              </a:buClr>
              <a:buSzPct val="120000"/>
              <a:buFont typeface="Arial" pitchFamily="34" charset="0"/>
              <a:buChar char="•"/>
              <a:defRPr/>
            </a:pPr>
            <a:r>
              <a:rPr lang="en-US" sz="6200" kern="0" dirty="0" smtClean="0">
                <a:effectLst>
                  <a:outerShdw blurRad="38100" dist="38100" dir="2700000" algn="tl">
                    <a:srgbClr val="000000"/>
                  </a:outerShdw>
                </a:effectLst>
              </a:rPr>
              <a:t>Imperfect</a:t>
            </a:r>
          </a:p>
          <a:p>
            <a:pPr eaLnBrk="1" fontAlgn="auto" hangingPunct="1">
              <a:spcAft>
                <a:spcPts val="0"/>
              </a:spcAft>
              <a:buClr>
                <a:schemeClr val="accent4">
                  <a:lumMod val="40000"/>
                  <a:lumOff val="60000"/>
                </a:schemeClr>
              </a:buClr>
              <a:buSzPct val="120000"/>
              <a:buFont typeface="Arial" pitchFamily="34" charset="0"/>
              <a:buChar char="•"/>
              <a:defRPr/>
            </a:pPr>
            <a:r>
              <a:rPr lang="en-US" sz="6200" kern="0" dirty="0" smtClean="0">
                <a:effectLst>
                  <a:outerShdw blurRad="38100" dist="38100" dir="2700000" algn="tl">
                    <a:srgbClr val="000000"/>
                  </a:outerShdw>
                </a:effectLst>
              </a:rPr>
              <a:t>Preterite vs. imperfect</a:t>
            </a:r>
          </a:p>
          <a:p>
            <a:pPr eaLnBrk="1" fontAlgn="auto" hangingPunct="1">
              <a:spcAft>
                <a:spcPts val="0"/>
              </a:spcAft>
              <a:buClr>
                <a:schemeClr val="accent6">
                  <a:lumMod val="40000"/>
                  <a:lumOff val="60000"/>
                </a:schemeClr>
              </a:buClr>
              <a:buSzPct val="100000"/>
              <a:buFont typeface="Wingdings 2" pitchFamily="18" charset="2"/>
              <a:buNone/>
              <a:defRPr/>
            </a:pPr>
            <a:r>
              <a:rPr lang="en-US" sz="6200" kern="0" dirty="0" smtClean="0">
                <a:effectLst>
                  <a:outerShdw blurRad="38100" dist="38100" dir="2700000" algn="tl">
                    <a:srgbClr val="000000"/>
                  </a:outerShdw>
                </a:effectLst>
              </a:rPr>
              <a:t> </a:t>
            </a:r>
            <a:r>
              <a:rPr lang="en-US" sz="6200" i="1" kern="0" dirty="0" smtClean="0">
                <a:solidFill>
                  <a:schemeClr val="accent4">
                    <a:lumMod val="75000"/>
                  </a:schemeClr>
                </a:solidFill>
                <a:effectLst>
                  <a:outerShdw blurRad="38100" dist="38100" dir="2700000" algn="tl">
                    <a:srgbClr val="000000"/>
                  </a:outerShdw>
                </a:effectLst>
              </a:rPr>
              <a:t> </a:t>
            </a:r>
            <a:r>
              <a:rPr lang="en-US" sz="6200" b="1" u="sng" kern="0" dirty="0" smtClean="0">
                <a:solidFill>
                  <a:schemeClr val="accent4"/>
                </a:solidFill>
                <a:effectLst>
                  <a:outerShdw blurRad="38100" dist="38100" dir="2700000" algn="tl">
                    <a:srgbClr val="000000"/>
                  </a:outerShdw>
                </a:effectLst>
              </a:rPr>
              <a:t>Moods</a:t>
            </a:r>
            <a:endParaRPr lang="en-US" sz="6200" b="1" kern="0" dirty="0" smtClean="0">
              <a:solidFill>
                <a:schemeClr val="accent4"/>
              </a:solidFill>
              <a:effectLst>
                <a:outerShdw blurRad="38100" dist="38100" dir="2700000" algn="tl">
                  <a:srgbClr val="000000"/>
                </a:outerShdw>
              </a:effectLst>
            </a:endParaRPr>
          </a:p>
          <a:p>
            <a:pPr marL="231775" eaLnBrk="1" fontAlgn="auto" hangingPunct="1">
              <a:spcAft>
                <a:spcPts val="0"/>
              </a:spcAft>
              <a:buClr>
                <a:schemeClr val="accent4">
                  <a:lumMod val="40000"/>
                  <a:lumOff val="60000"/>
                </a:schemeClr>
              </a:buClr>
              <a:buSzPct val="120000"/>
              <a:buFont typeface="Arial" pitchFamily="34" charset="0"/>
              <a:buChar char="•"/>
              <a:defRPr/>
            </a:pPr>
            <a:r>
              <a:rPr lang="en-US" sz="6200" kern="0" dirty="0" smtClean="0">
                <a:effectLst>
                  <a:outerShdw blurRad="38100" dist="38100" dir="2700000" algn="tl">
                    <a:srgbClr val="000000"/>
                  </a:outerShdw>
                </a:effectLst>
              </a:rPr>
              <a:t>Subjunctive</a:t>
            </a:r>
          </a:p>
          <a:p>
            <a:pPr eaLnBrk="1" fontAlgn="auto" hangingPunct="1">
              <a:spcAft>
                <a:spcPts val="0"/>
              </a:spcAft>
              <a:buClr>
                <a:schemeClr val="accent4">
                  <a:lumMod val="40000"/>
                  <a:lumOff val="60000"/>
                </a:schemeClr>
              </a:buClr>
              <a:buSzPct val="120000"/>
              <a:buFont typeface="Arial" pitchFamily="34" charset="0"/>
              <a:buChar char="•"/>
              <a:defRPr/>
            </a:pPr>
            <a:r>
              <a:rPr lang="en-US" sz="6200" kern="0" dirty="0" smtClean="0">
                <a:effectLst>
                  <a:outerShdw blurRad="38100" dist="38100" dir="2700000" algn="tl">
                    <a:srgbClr val="000000"/>
                  </a:outerShdw>
                </a:effectLst>
              </a:rPr>
              <a:t>Imperfect subjunctive</a:t>
            </a:r>
          </a:p>
          <a:p>
            <a:pPr marL="231775" eaLnBrk="1" fontAlgn="auto" hangingPunct="1">
              <a:spcAft>
                <a:spcPts val="0"/>
              </a:spcAft>
              <a:buClr>
                <a:schemeClr val="accent4">
                  <a:lumMod val="40000"/>
                  <a:lumOff val="60000"/>
                </a:schemeClr>
              </a:buClr>
              <a:buSzPct val="120000"/>
              <a:buFont typeface="Arial" pitchFamily="34" charset="0"/>
              <a:buChar char="•"/>
              <a:defRPr/>
            </a:pPr>
            <a:r>
              <a:rPr lang="en-US" sz="6200" kern="0" dirty="0" smtClean="0">
                <a:effectLst>
                  <a:outerShdw blurRad="38100" dist="38100" dir="2700000" algn="tl">
                    <a:srgbClr val="000000"/>
                  </a:outerShdw>
                </a:effectLst>
              </a:rPr>
              <a:t>Conditional</a:t>
            </a:r>
          </a:p>
          <a:p>
            <a:pPr eaLnBrk="1" fontAlgn="auto" hangingPunct="1">
              <a:spcAft>
                <a:spcPts val="0"/>
              </a:spcAft>
              <a:buClr>
                <a:schemeClr val="accent4">
                  <a:lumMod val="40000"/>
                  <a:lumOff val="60000"/>
                </a:schemeClr>
              </a:buClr>
              <a:buSzPct val="120000"/>
              <a:buFont typeface="Arial" pitchFamily="34" charset="0"/>
              <a:buChar char="•"/>
              <a:defRPr/>
            </a:pPr>
            <a:r>
              <a:rPr lang="en-US" sz="6200" kern="0" dirty="0" smtClean="0">
                <a:effectLst>
                  <a:outerShdw blurRad="38100" dist="38100" dir="2700000" algn="tl">
                    <a:srgbClr val="000000"/>
                  </a:outerShdw>
                </a:effectLst>
              </a:rPr>
              <a:t>Conditional perfect and pluperfect subjunctive</a:t>
            </a:r>
          </a:p>
          <a:p>
            <a:pPr eaLnBrk="1" fontAlgn="auto" hangingPunct="1">
              <a:spcAft>
                <a:spcPts val="0"/>
              </a:spcAft>
              <a:buClr>
                <a:schemeClr val="accent4">
                  <a:lumMod val="40000"/>
                  <a:lumOff val="60000"/>
                </a:schemeClr>
              </a:buClr>
              <a:buSzPct val="120000"/>
              <a:buFont typeface="Arial" pitchFamily="34" charset="0"/>
              <a:buChar char="•"/>
              <a:defRPr/>
            </a:pPr>
            <a:r>
              <a:rPr lang="en-US" sz="6200" kern="0" dirty="0" smtClean="0">
                <a:effectLst>
                  <a:outerShdw blurRad="38100" dist="38100" dir="2700000" algn="tl">
                    <a:srgbClr val="000000"/>
                  </a:outerShdw>
                </a:effectLst>
              </a:rPr>
              <a:t>Commands</a:t>
            </a:r>
          </a:p>
          <a:p>
            <a:pPr eaLnBrk="1" fontAlgn="auto" hangingPunct="1">
              <a:spcAft>
                <a:spcPts val="0"/>
              </a:spcAft>
              <a:buFont typeface="Arial" pitchFamily="34" charset="0"/>
              <a:buChar char="•"/>
              <a:defRPr/>
            </a:pPr>
            <a:endParaRPr lang="en-US" dirty="0"/>
          </a:p>
        </p:txBody>
      </p:sp>
      <p:sp>
        <p:nvSpPr>
          <p:cNvPr id="4" name="Content Placeholder 3"/>
          <p:cNvSpPr>
            <a:spLocks noGrp="1"/>
          </p:cNvSpPr>
          <p:nvPr>
            <p:ph sz="half" idx="2"/>
          </p:nvPr>
        </p:nvSpPr>
        <p:spPr>
          <a:xfrm>
            <a:off x="4953000" y="1524000"/>
            <a:ext cx="3657600" cy="4876800"/>
          </a:xfrm>
        </p:spPr>
        <p:txBody>
          <a:bodyPr rtlCol="0">
            <a:noAutofit/>
          </a:bodyPr>
          <a:lstStyle/>
          <a:p>
            <a:pPr eaLnBrk="1" fontAlgn="auto" hangingPunct="1">
              <a:spcAft>
                <a:spcPts val="0"/>
              </a:spcAft>
              <a:buClr>
                <a:schemeClr val="hlink"/>
              </a:buClr>
              <a:buSzPct val="70000"/>
              <a:buFont typeface="Wingdings 2" pitchFamily="18" charset="2"/>
              <a:buNone/>
              <a:defRPr/>
            </a:pPr>
            <a:r>
              <a:rPr lang="en-US" b="1" u="sng" kern="0" dirty="0" smtClean="0">
                <a:solidFill>
                  <a:schemeClr val="accent4"/>
                </a:solidFill>
                <a:effectLst>
                  <a:outerShdw blurRad="38100" dist="38100" dir="2700000" algn="tl">
                    <a:srgbClr val="000000"/>
                  </a:outerShdw>
                </a:effectLst>
              </a:rPr>
              <a:t>Pronouns</a:t>
            </a:r>
          </a:p>
          <a:p>
            <a:pPr eaLnBrk="1" fontAlgn="auto" hangingPunct="1">
              <a:spcAft>
                <a:spcPts val="0"/>
              </a:spcAft>
              <a:buClr>
                <a:schemeClr val="accent4">
                  <a:lumMod val="40000"/>
                  <a:lumOff val="60000"/>
                </a:schemeClr>
              </a:buClr>
              <a:buSzPct val="120000"/>
              <a:buFont typeface="Arial" pitchFamily="34" charset="0"/>
              <a:buChar char="•"/>
              <a:defRPr/>
            </a:pPr>
            <a:r>
              <a:rPr lang="en-US" sz="2400" kern="0" dirty="0" smtClean="0">
                <a:effectLst>
                  <a:outerShdw blurRad="38100" dist="38100" dir="2700000" algn="tl">
                    <a:srgbClr val="000000"/>
                  </a:outerShdw>
                </a:effectLst>
              </a:rPr>
              <a:t>Simultaneous use of direct and indirect object pronouns</a:t>
            </a:r>
          </a:p>
          <a:p>
            <a:pPr eaLnBrk="1" fontAlgn="auto" hangingPunct="1">
              <a:spcAft>
                <a:spcPts val="0"/>
              </a:spcAft>
              <a:buClr>
                <a:schemeClr val="accent4">
                  <a:lumMod val="40000"/>
                  <a:lumOff val="60000"/>
                </a:schemeClr>
              </a:buClr>
              <a:buSzPct val="120000"/>
              <a:buFont typeface="Arial" pitchFamily="34" charset="0"/>
              <a:buChar char="•"/>
              <a:defRPr/>
            </a:pPr>
            <a:r>
              <a:rPr lang="en-US" sz="2400" kern="0" dirty="0" smtClean="0">
                <a:effectLst>
                  <a:outerShdw blurRad="38100" dist="38100" dir="2700000" algn="tl">
                    <a:srgbClr val="000000"/>
                  </a:outerShdw>
                </a:effectLst>
              </a:rPr>
              <a:t>Reflexive pronouns in present perfect constructions</a:t>
            </a:r>
          </a:p>
          <a:p>
            <a:pPr marL="341313" indent="-328613" eaLnBrk="1" fontAlgn="auto" hangingPunct="1">
              <a:spcAft>
                <a:spcPts val="0"/>
              </a:spcAft>
              <a:buClr>
                <a:schemeClr val="accent4">
                  <a:lumMod val="40000"/>
                  <a:lumOff val="60000"/>
                </a:schemeClr>
              </a:buClr>
              <a:buSzPct val="120000"/>
              <a:buFont typeface="Arial" pitchFamily="34" charset="0"/>
              <a:buChar char="•"/>
              <a:defRPr/>
            </a:pPr>
            <a:r>
              <a:rPr lang="en-US" sz="2400" kern="0" dirty="0" smtClean="0">
                <a:effectLst>
                  <a:outerShdw blurRad="38100" dist="38100" dir="2700000" algn="tl">
                    <a:srgbClr val="000000"/>
                  </a:outerShdw>
                </a:effectLst>
              </a:rPr>
              <a:t>Direct and indirect object pronouns in affirmative and negative </a:t>
            </a:r>
            <a:r>
              <a:rPr lang="en-US" sz="2400" i="1" kern="0" dirty="0" smtClean="0">
                <a:effectLst>
                  <a:outerShdw blurRad="38100" dist="38100" dir="2700000" algn="tl">
                    <a:srgbClr val="000000"/>
                  </a:outerShdw>
                </a:effectLst>
              </a:rPr>
              <a:t>tú</a:t>
            </a:r>
            <a:r>
              <a:rPr lang="en-US" sz="2400" kern="0" dirty="0" smtClean="0">
                <a:effectLst>
                  <a:outerShdw blurRad="38100" dist="38100" dir="2700000" algn="tl">
                    <a:srgbClr val="000000"/>
                  </a:outerShdw>
                </a:effectLst>
              </a:rPr>
              <a:t> commands </a:t>
            </a:r>
          </a:p>
          <a:p>
            <a:pPr eaLnBrk="1" fontAlgn="auto" hangingPunct="1">
              <a:spcAft>
                <a:spcPts val="0"/>
              </a:spcAft>
              <a:buClr>
                <a:schemeClr val="hlink"/>
              </a:buClr>
              <a:buSzPct val="70000"/>
              <a:buFont typeface="Wingdings 2" pitchFamily="18" charset="2"/>
              <a:buNone/>
              <a:defRPr/>
            </a:pPr>
            <a:r>
              <a:rPr lang="en-US" sz="2400" b="1" u="sng" kern="0" dirty="0" smtClean="0">
                <a:solidFill>
                  <a:schemeClr val="accent4"/>
                </a:solidFill>
                <a:effectLst>
                  <a:outerShdw blurRad="38100" dist="38100" dir="2700000" algn="tl">
                    <a:srgbClr val="000000"/>
                  </a:outerShdw>
                </a:effectLst>
              </a:rPr>
              <a:t>Relative pronouns</a:t>
            </a:r>
          </a:p>
          <a:p>
            <a:pPr marL="231775" eaLnBrk="1" fontAlgn="auto" hangingPunct="1">
              <a:spcAft>
                <a:spcPts val="0"/>
              </a:spcAft>
              <a:buClr>
                <a:schemeClr val="hlink"/>
              </a:buClr>
              <a:buSzPct val="70000"/>
              <a:buFont typeface="Wingdings 2" pitchFamily="18" charset="2"/>
              <a:buNone/>
              <a:defRPr/>
            </a:pPr>
            <a:endParaRPr lang="en-US" sz="2400" kern="0" dirty="0" smtClean="0">
              <a:effectLst>
                <a:outerShdw blurRad="38100" dist="38100" dir="2700000" algn="tl">
                  <a:srgbClr val="000000"/>
                </a:outerShdw>
              </a:effectLst>
              <a:latin typeface="Arial" pitchFamily="34" charset="0"/>
            </a:endParaRPr>
          </a:p>
          <a:p>
            <a:pPr marL="231775" eaLnBrk="1" fontAlgn="auto" hangingPunct="1">
              <a:spcAft>
                <a:spcPts val="0"/>
              </a:spcAft>
              <a:buClr>
                <a:schemeClr val="hlink"/>
              </a:buClr>
              <a:buSzPct val="70000"/>
              <a:buFont typeface="Wingdings 2" pitchFamily="18" charset="2"/>
              <a:buNone/>
              <a:defRPr/>
            </a:pPr>
            <a:endParaRPr lang="en-US" sz="2400" dirty="0"/>
          </a:p>
        </p:txBody>
      </p:sp>
      <p:sp>
        <p:nvSpPr>
          <p:cNvPr id="5" name="Slide Number Placeholder 4"/>
          <p:cNvSpPr>
            <a:spLocks noGrp="1"/>
          </p:cNvSpPr>
          <p:nvPr>
            <p:ph type="sldNum" sz="quarter" idx="12"/>
          </p:nvPr>
        </p:nvSpPr>
        <p:spPr/>
        <p:txBody>
          <a:bodyPr/>
          <a:lstStyle/>
          <a:p>
            <a:pPr>
              <a:defRPr/>
            </a:pPr>
            <a:fld id="{931FE7B4-191B-4C17-8291-9F19ED936428}" type="slidenum">
              <a:rPr lang="en-US"/>
              <a:pPr>
                <a:defRPr/>
              </a:pPr>
              <a:t>8</a:t>
            </a:fld>
            <a:endParaRPr lang="en-US" dirty="0"/>
          </a:p>
        </p:txBody>
      </p:sp>
      <p:sp>
        <p:nvSpPr>
          <p:cNvPr id="6" name="7-Point Star 5">
            <a:hlinkClick r:id="rId3" action="ppaction://hlinkfile"/>
          </p:cNvPr>
          <p:cNvSpPr/>
          <p:nvPr/>
        </p:nvSpPr>
        <p:spPr>
          <a:xfrm>
            <a:off x="8382000" y="6051550"/>
            <a:ext cx="304800" cy="304800"/>
          </a:xfrm>
          <a:prstGeom prst="star7">
            <a:avLst/>
          </a:prstGeom>
          <a:solidFill>
            <a:schemeClr val="tx1">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838200"/>
            <a:ext cx="4648200" cy="5715000"/>
          </a:xfrm>
        </p:spPr>
        <p:txBody>
          <a:bodyPr rtlCol="0">
            <a:normAutofit lnSpcReduction="10000"/>
          </a:bodyPr>
          <a:lstStyle/>
          <a:p>
            <a:pPr marL="231775" eaLnBrk="1" fontAlgn="auto" hangingPunct="1">
              <a:spcAft>
                <a:spcPts val="0"/>
              </a:spcAft>
              <a:buClr>
                <a:schemeClr val="hlink"/>
              </a:buClr>
              <a:buSzPct val="70000"/>
              <a:buFont typeface="Wingdings 2" pitchFamily="18" charset="2"/>
              <a:buNone/>
              <a:defRPr/>
            </a:pPr>
            <a:r>
              <a:rPr lang="en-US" b="1" i="1" u="sng" kern="0" dirty="0" smtClean="0">
                <a:solidFill>
                  <a:schemeClr val="accent4"/>
                </a:solidFill>
                <a:effectLst>
                  <a:outerShdw blurRad="38100" dist="38100" dir="2700000" algn="tl">
                    <a:srgbClr val="000000"/>
                  </a:outerShdw>
                </a:effectLst>
              </a:rPr>
              <a:t>Ser vs. Estar</a:t>
            </a:r>
          </a:p>
          <a:p>
            <a:pPr marL="231775" eaLnBrk="1" fontAlgn="auto" hangingPunct="1">
              <a:spcAft>
                <a:spcPts val="0"/>
              </a:spcAft>
              <a:buClr>
                <a:schemeClr val="hlink"/>
              </a:buClr>
              <a:buSzPct val="70000"/>
              <a:buFont typeface="Wingdings 2" pitchFamily="18" charset="2"/>
              <a:buNone/>
              <a:defRPr/>
            </a:pPr>
            <a:r>
              <a:rPr lang="en-US" b="1" i="1" u="sng" kern="0" dirty="0" smtClean="0">
                <a:solidFill>
                  <a:schemeClr val="accent4"/>
                </a:solidFill>
                <a:effectLst>
                  <a:outerShdw blurRad="38100" dist="38100" dir="2700000" algn="tl">
                    <a:srgbClr val="000000"/>
                  </a:outerShdw>
                </a:effectLst>
              </a:rPr>
              <a:t>Por</a:t>
            </a:r>
            <a:r>
              <a:rPr lang="en-US" b="1" u="sng" kern="0" dirty="0" smtClean="0">
                <a:solidFill>
                  <a:schemeClr val="accent4"/>
                </a:solidFill>
                <a:effectLst>
                  <a:outerShdw blurRad="38100" dist="38100" dir="2700000" algn="tl">
                    <a:srgbClr val="000000"/>
                  </a:outerShdw>
                </a:effectLst>
              </a:rPr>
              <a:t> vs. </a:t>
            </a:r>
            <a:r>
              <a:rPr lang="en-US" b="1" i="1" u="sng" kern="0" dirty="0" smtClean="0">
                <a:solidFill>
                  <a:schemeClr val="accent4"/>
                </a:solidFill>
                <a:effectLst>
                  <a:outerShdw blurRad="38100" dist="38100" dir="2700000" algn="tl">
                    <a:srgbClr val="000000"/>
                  </a:outerShdw>
                </a:effectLst>
              </a:rPr>
              <a:t>para</a:t>
            </a:r>
            <a:endParaRPr lang="en-US" b="1" u="sng" kern="0" dirty="0" smtClean="0">
              <a:solidFill>
                <a:schemeClr val="accent4"/>
              </a:solidFill>
              <a:effectLst>
                <a:outerShdw blurRad="38100" dist="38100" dir="2700000" algn="tl">
                  <a:srgbClr val="000000"/>
                </a:outerShdw>
              </a:effectLst>
            </a:endParaRPr>
          </a:p>
          <a:p>
            <a:pPr marL="231775" eaLnBrk="1" fontAlgn="auto" hangingPunct="1">
              <a:spcAft>
                <a:spcPts val="0"/>
              </a:spcAft>
              <a:buClr>
                <a:schemeClr val="hlink"/>
              </a:buClr>
              <a:buSzPct val="70000"/>
              <a:buFont typeface="Wingdings 2" pitchFamily="18" charset="2"/>
              <a:buNone/>
              <a:defRPr/>
            </a:pPr>
            <a:r>
              <a:rPr lang="en-US" b="1" u="sng" kern="0" dirty="0" smtClean="0">
                <a:solidFill>
                  <a:schemeClr val="accent4"/>
                </a:solidFill>
                <a:effectLst>
                  <a:outerShdw blurRad="38100" dist="38100" dir="2700000" algn="tl">
                    <a:srgbClr val="000000"/>
                  </a:outerShdw>
                </a:effectLst>
              </a:rPr>
              <a:t>Negative words  </a:t>
            </a:r>
          </a:p>
          <a:p>
            <a:pPr marL="231775" eaLnBrk="1" fontAlgn="auto" hangingPunct="1">
              <a:spcAft>
                <a:spcPts val="0"/>
              </a:spcAft>
              <a:buClr>
                <a:schemeClr val="hlink"/>
              </a:buClr>
              <a:buSzPct val="70000"/>
              <a:buFont typeface="Wingdings 2" pitchFamily="18" charset="2"/>
              <a:buNone/>
              <a:defRPr/>
            </a:pPr>
            <a:r>
              <a:rPr lang="en-US" b="1" u="sng" kern="0" dirty="0" smtClean="0">
                <a:solidFill>
                  <a:schemeClr val="accent4"/>
                </a:solidFill>
                <a:effectLst>
                  <a:outerShdw blurRad="38100" dist="38100" dir="2700000" algn="tl">
                    <a:srgbClr val="000000"/>
                  </a:outerShdw>
                </a:effectLst>
              </a:rPr>
              <a:t>Superlatives</a:t>
            </a:r>
          </a:p>
          <a:p>
            <a:pPr marL="0" indent="0" eaLnBrk="1" fontAlgn="auto" hangingPunct="1">
              <a:spcAft>
                <a:spcPts val="0"/>
              </a:spcAft>
              <a:buClr>
                <a:schemeClr val="hlink"/>
              </a:buClr>
              <a:buSzPct val="70000"/>
              <a:buFont typeface="Wingdings 2" pitchFamily="18" charset="2"/>
              <a:buNone/>
              <a:defRPr/>
            </a:pPr>
            <a:r>
              <a:rPr lang="en-US" b="1" i="1" u="sng" kern="0" dirty="0" smtClean="0">
                <a:solidFill>
                  <a:schemeClr val="accent4"/>
                </a:solidFill>
                <a:effectLst>
                  <a:outerShdw blurRad="38100" dist="38100" dir="2700000" algn="tl">
                    <a:srgbClr val="000000"/>
                  </a:outerShdw>
                </a:effectLst>
                <a:latin typeface="Arial" pitchFamily="34" charset="0"/>
              </a:rPr>
              <a:t>Hacer </a:t>
            </a:r>
            <a:r>
              <a:rPr lang="en-US" b="1" u="sng" kern="0" dirty="0" smtClean="0">
                <a:solidFill>
                  <a:schemeClr val="accent4"/>
                </a:solidFill>
                <a:effectLst>
                  <a:outerShdw blurRad="38100" dist="38100" dir="2700000" algn="tl">
                    <a:srgbClr val="000000"/>
                  </a:outerShdw>
                </a:effectLst>
                <a:latin typeface="Arial" pitchFamily="34" charset="0"/>
              </a:rPr>
              <a:t>and </a:t>
            </a:r>
            <a:r>
              <a:rPr lang="en-US" b="1" i="1" u="sng" kern="0" dirty="0" smtClean="0">
                <a:solidFill>
                  <a:schemeClr val="accent4"/>
                </a:solidFill>
                <a:effectLst>
                  <a:outerShdw blurRad="38100" dist="38100" dir="2700000" algn="tl">
                    <a:srgbClr val="000000"/>
                  </a:outerShdw>
                </a:effectLst>
                <a:latin typeface="Arial" pitchFamily="34" charset="0"/>
              </a:rPr>
              <a:t>desde</a:t>
            </a:r>
            <a:r>
              <a:rPr lang="en-US" b="1" u="sng" kern="0" dirty="0" smtClean="0">
                <a:solidFill>
                  <a:schemeClr val="accent4"/>
                </a:solidFill>
                <a:effectLst>
                  <a:outerShdw blurRad="38100" dist="38100" dir="2700000" algn="tl">
                    <a:srgbClr val="000000"/>
                  </a:outerShdw>
                </a:effectLst>
                <a:latin typeface="Arial" pitchFamily="34" charset="0"/>
              </a:rPr>
              <a:t> in time expressions</a:t>
            </a:r>
            <a:endParaRPr lang="en-US" kern="0" dirty="0" smtClean="0">
              <a:solidFill>
                <a:schemeClr val="accent4"/>
              </a:solidFill>
              <a:effectLst>
                <a:outerShdw blurRad="38100" dist="38100" dir="2700000" algn="tl">
                  <a:srgbClr val="000000"/>
                </a:outerShdw>
              </a:effectLst>
              <a:latin typeface="Arial" pitchFamily="34" charset="0"/>
            </a:endParaRPr>
          </a:p>
          <a:p>
            <a:pPr eaLnBrk="1" fontAlgn="auto" hangingPunct="1">
              <a:spcAft>
                <a:spcPts val="0"/>
              </a:spcAft>
              <a:buClr>
                <a:schemeClr val="hlink"/>
              </a:buClr>
              <a:buSzPct val="70000"/>
              <a:buFont typeface="Wingdings 2" pitchFamily="18" charset="2"/>
              <a:buNone/>
              <a:defRPr/>
            </a:pPr>
            <a:r>
              <a:rPr lang="en-US" b="1" u="sng" kern="0" dirty="0" smtClean="0">
                <a:solidFill>
                  <a:schemeClr val="accent4"/>
                </a:solidFill>
                <a:effectLst>
                  <a:outerShdw blurRad="38100" dist="38100" dir="2700000" algn="tl">
                    <a:srgbClr val="000000"/>
                  </a:outerShdw>
                </a:effectLst>
                <a:latin typeface="Arial" pitchFamily="34" charset="0"/>
              </a:rPr>
              <a:t>Other</a:t>
            </a:r>
            <a:endParaRPr lang="en-US" b="1" kern="0" dirty="0" smtClean="0">
              <a:solidFill>
                <a:schemeClr val="accent4"/>
              </a:solidFill>
              <a:effectLst>
                <a:outerShdw blurRad="38100" dist="38100" dir="2700000" algn="tl">
                  <a:srgbClr val="000000"/>
                </a:outerShdw>
              </a:effectLst>
              <a:latin typeface="Arial" pitchFamily="34" charset="0"/>
            </a:endParaRPr>
          </a:p>
          <a:p>
            <a:pPr marL="444500" eaLnBrk="1" fontAlgn="auto" hangingPunct="1">
              <a:spcAft>
                <a:spcPts val="0"/>
              </a:spcAft>
              <a:buClr>
                <a:schemeClr val="accent4">
                  <a:lumMod val="40000"/>
                  <a:lumOff val="60000"/>
                </a:schemeClr>
              </a:buClr>
              <a:buSzPct val="120000"/>
              <a:buFont typeface="Arial" pitchFamily="34" charset="0"/>
              <a:buChar char="•"/>
              <a:defRPr/>
            </a:pPr>
            <a:r>
              <a:rPr lang="en-US" i="1" kern="0" dirty="0" smtClean="0">
                <a:effectLst>
                  <a:outerShdw blurRad="38100" dist="38100" dir="2700000" algn="tl">
                    <a:srgbClr val="000000"/>
                  </a:outerShdw>
                </a:effectLst>
                <a:latin typeface="Arial" pitchFamily="34" charset="0"/>
              </a:rPr>
              <a:t>Lo</a:t>
            </a:r>
            <a:r>
              <a:rPr lang="en-US" kern="0" dirty="0" smtClean="0">
                <a:effectLst>
                  <a:outerShdw blurRad="38100" dist="38100" dir="2700000" algn="tl">
                    <a:srgbClr val="000000"/>
                  </a:outerShdw>
                </a:effectLst>
                <a:latin typeface="Arial" pitchFamily="34" charset="0"/>
              </a:rPr>
              <a:t> + adjectives</a:t>
            </a:r>
          </a:p>
          <a:p>
            <a:pPr marL="444500" eaLnBrk="1" fontAlgn="auto" hangingPunct="1">
              <a:spcAft>
                <a:spcPts val="0"/>
              </a:spcAft>
              <a:buClr>
                <a:schemeClr val="accent4">
                  <a:lumMod val="40000"/>
                  <a:lumOff val="60000"/>
                </a:schemeClr>
              </a:buClr>
              <a:buSzPct val="120000"/>
              <a:buFont typeface="Arial" pitchFamily="34" charset="0"/>
              <a:buChar char="•"/>
              <a:defRPr/>
            </a:pPr>
            <a:r>
              <a:rPr lang="en-US" kern="0" dirty="0" smtClean="0">
                <a:effectLst>
                  <a:outerShdw blurRad="38100" dist="38100" dir="2700000" algn="tl">
                    <a:srgbClr val="000000"/>
                  </a:outerShdw>
                </a:effectLst>
                <a:latin typeface="Arial" pitchFamily="34" charset="0"/>
              </a:rPr>
              <a:t>Gender and number agreement</a:t>
            </a:r>
          </a:p>
          <a:p>
            <a:pPr marL="444500" eaLnBrk="1" fontAlgn="auto" hangingPunct="1">
              <a:spcAft>
                <a:spcPts val="0"/>
              </a:spcAft>
              <a:buClr>
                <a:schemeClr val="accent4">
                  <a:lumMod val="40000"/>
                  <a:lumOff val="60000"/>
                </a:schemeClr>
              </a:buClr>
              <a:buSzPct val="120000"/>
              <a:buFont typeface="Arial" pitchFamily="34" charset="0"/>
              <a:buChar char="•"/>
              <a:defRPr/>
            </a:pPr>
            <a:r>
              <a:rPr lang="en-US" kern="0" dirty="0" smtClean="0">
                <a:effectLst>
                  <a:outerShdw blurRad="38100" dist="38100" dir="2700000" algn="tl">
                    <a:srgbClr val="000000"/>
                  </a:outerShdw>
                </a:effectLst>
                <a:latin typeface="Arial" pitchFamily="34" charset="0"/>
              </a:rPr>
              <a:t>Gender of nouns</a:t>
            </a:r>
          </a:p>
          <a:p>
            <a:pPr marL="444500" eaLnBrk="1" fontAlgn="auto" hangingPunct="1">
              <a:spcAft>
                <a:spcPts val="0"/>
              </a:spcAft>
              <a:buClr>
                <a:schemeClr val="accent4">
                  <a:lumMod val="40000"/>
                  <a:lumOff val="60000"/>
                </a:schemeClr>
              </a:buClr>
              <a:buSzPct val="120000"/>
              <a:buFont typeface="Arial" pitchFamily="34" charset="0"/>
              <a:buChar char="•"/>
              <a:defRPr/>
            </a:pPr>
            <a:r>
              <a:rPr lang="en-US" kern="0" dirty="0" smtClean="0">
                <a:effectLst>
                  <a:outerShdw blurRad="38100" dist="38100" dir="2700000" algn="tl">
                    <a:srgbClr val="000000"/>
                  </a:outerShdw>
                </a:effectLst>
                <a:latin typeface="Arial" pitchFamily="34" charset="0"/>
              </a:rPr>
              <a:t>Demonstrative adjectives</a:t>
            </a:r>
            <a:endParaRPr lang="en-US" sz="2100" dirty="0"/>
          </a:p>
        </p:txBody>
      </p:sp>
      <p:sp>
        <p:nvSpPr>
          <p:cNvPr id="5" name="Slide Number Placeholder 4"/>
          <p:cNvSpPr>
            <a:spLocks noGrp="1"/>
          </p:cNvSpPr>
          <p:nvPr>
            <p:ph type="sldNum" sz="quarter" idx="12"/>
          </p:nvPr>
        </p:nvSpPr>
        <p:spPr/>
        <p:txBody>
          <a:bodyPr/>
          <a:lstStyle/>
          <a:p>
            <a:pPr>
              <a:defRPr/>
            </a:pPr>
            <a:fld id="{B5E94B8B-0E8E-40BD-93C5-0BBE3DA5D937}" type="slidenum">
              <a:rPr lang="en-US"/>
              <a:pPr>
                <a:defRPr/>
              </a:pPr>
              <a:t>9</a:t>
            </a:fld>
            <a:endParaRPr lang="en-US" dirty="0"/>
          </a:p>
        </p:txBody>
      </p:sp>
      <p:sp>
        <p:nvSpPr>
          <p:cNvPr id="7" name="TextBox 6"/>
          <p:cNvSpPr txBox="1"/>
          <p:nvPr/>
        </p:nvSpPr>
        <p:spPr>
          <a:xfrm>
            <a:off x="1295400" y="152400"/>
            <a:ext cx="7620000" cy="646113"/>
          </a:xfrm>
          <a:prstGeom prst="rect">
            <a:avLst/>
          </a:prstGeom>
          <a:noFill/>
        </p:spPr>
        <p:txBody>
          <a:bodyPr>
            <a:spAutoFit/>
          </a:bodyPr>
          <a:lstStyle/>
          <a:p>
            <a:pPr algn="r" fontAlgn="auto">
              <a:spcBef>
                <a:spcPts val="0"/>
              </a:spcBef>
              <a:spcAft>
                <a:spcPts val="0"/>
              </a:spcAft>
              <a:defRPr/>
            </a:pPr>
            <a:r>
              <a:rPr lang="en-US" b="1" dirty="0">
                <a:solidFill>
                  <a:schemeClr val="accent4"/>
                </a:solidFill>
                <a:latin typeface="Arial" pitchFamily="34" charset="0"/>
                <a:cs typeface="Arial" pitchFamily="34" charset="0"/>
              </a:rPr>
              <a:t>“I’m looking for a strategy that someone has used successfully to learn a specific grammar form.”</a:t>
            </a:r>
            <a:r>
              <a:rPr lang="en-US" b="1" dirty="0">
                <a:solidFill>
                  <a:schemeClr val="accent4"/>
                </a:solidFill>
                <a:latin typeface="+mn-lt"/>
                <a:cs typeface="+mn-cs"/>
              </a:rPr>
              <a:t> </a:t>
            </a:r>
          </a:p>
        </p:txBody>
      </p:sp>
      <p:pic>
        <p:nvPicPr>
          <p:cNvPr id="10245" name="Picture 7"/>
          <p:cNvPicPr>
            <a:picLocks noChangeAspect="1" noChangeArrowheads="1"/>
          </p:cNvPicPr>
          <p:nvPr/>
        </p:nvPicPr>
        <p:blipFill>
          <a:blip r:embed="rId3"/>
          <a:srcRect t="26250"/>
          <a:stretch>
            <a:fillRect/>
          </a:stretch>
        </p:blipFill>
        <p:spPr bwMode="auto">
          <a:xfrm>
            <a:off x="5334000" y="1743074"/>
            <a:ext cx="3581400" cy="396192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5" presetClass="entr" presetSubtype="10" fill="hold" nodeType="withEffect">
                                  <p:stCondLst>
                                    <p:cond delay="0"/>
                                  </p:stCondLst>
                                  <p:childTnLst>
                                    <p:set>
                                      <p:cBhvr>
                                        <p:cTn id="36" dur="1" fill="hold">
                                          <p:stCondLst>
                                            <p:cond delay="0"/>
                                          </p:stCondLst>
                                        </p:cTn>
                                        <p:tgtEl>
                                          <p:spTgt spid="10245"/>
                                        </p:tgtEl>
                                        <p:attrNameLst>
                                          <p:attrName>style.visibility</p:attrName>
                                        </p:attrNameLst>
                                      </p:cBhvr>
                                      <p:to>
                                        <p:strVal val="visible"/>
                                      </p:to>
                                    </p:set>
                                    <p:animEffect transition="in" filter="checkerboard(across)">
                                      <p:cBhvr>
                                        <p:cTn id="3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2746</TotalTime>
  <Words>3087</Words>
  <Application>Microsoft Office PowerPoint</Application>
  <PresentationFormat>On-screen Show (4:3)</PresentationFormat>
  <Paragraphs>516</Paragraphs>
  <Slides>50</Slides>
  <Notes>50</Notes>
  <HiddenSlides>0</HiddenSlides>
  <MMClips>1</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   Talk for the Berkeley Language Center, 5 Feb 10  Communicating Grammatically: Evaluating a Learner Strategies Website for Spanish Grammar</vt:lpstr>
      <vt:lpstr>Spanish Grammar Strategies Website – The Rationale</vt:lpstr>
      <vt:lpstr>Main Objective</vt:lpstr>
      <vt:lpstr>Where did we find   these grammar strategies?</vt:lpstr>
      <vt:lpstr>Gathering the Strategies &amp; Planning the Website</vt:lpstr>
      <vt:lpstr>Organization of the Website - http://www.carla.umn.edu/strategies/sp_grammar</vt:lpstr>
      <vt:lpstr>Slide 7</vt:lpstr>
      <vt:lpstr> “I’m looking for a strategy that someone has used successfully to learn a specific grammar form.”  </vt:lpstr>
      <vt:lpstr>Slide 9</vt:lpstr>
      <vt:lpstr>Slide 10</vt:lpstr>
      <vt:lpstr>Slide 11</vt:lpstr>
      <vt:lpstr>Examples from the Website</vt:lpstr>
      <vt:lpstr>Ser and estar (Main page)</vt:lpstr>
      <vt:lpstr>A phrase with an acronym in it</vt:lpstr>
      <vt:lpstr>Slide 15</vt:lpstr>
      <vt:lpstr>Songs and chants (Main page)</vt:lpstr>
      <vt:lpstr>A song  (Irregular tú commands)</vt:lpstr>
      <vt:lpstr>The Nature of the Website</vt:lpstr>
      <vt:lpstr>Research Project</vt:lpstr>
      <vt:lpstr>Research Questions</vt:lpstr>
      <vt:lpstr>Research Design</vt:lpstr>
      <vt:lpstr>Treatment</vt:lpstr>
      <vt:lpstr>Instrumentation</vt:lpstr>
      <vt:lpstr>Slide 24</vt:lpstr>
      <vt:lpstr>Data Collection Procedures</vt:lpstr>
      <vt:lpstr>Procedures for Data Analysis</vt:lpstr>
      <vt:lpstr>    1. To what extent did learners perceive the strategies that they had selected were helpful in improving their Spanish? </vt:lpstr>
      <vt:lpstr>Slide 28</vt:lpstr>
      <vt:lpstr>Slide 29</vt:lpstr>
      <vt:lpstr>Perceived Improvement</vt:lpstr>
      <vt:lpstr>Slide 31</vt:lpstr>
      <vt:lpstr>2. What were the learners’ reasons for choosing the strategies that they chose?</vt:lpstr>
      <vt:lpstr>Strategy Selection</vt:lpstr>
      <vt:lpstr>Approach to Website</vt:lpstr>
      <vt:lpstr>Learning Styles Linked to Strategy Selection</vt:lpstr>
      <vt:lpstr>Slide 36</vt:lpstr>
      <vt:lpstr>3. How were specific strategies received by learners?</vt:lpstr>
      <vt:lpstr>2. Por vs. para distinction - using English equivalents for por</vt:lpstr>
      <vt:lpstr>Slide 39</vt:lpstr>
      <vt:lpstr> Mixed Reception:  1. Ser-estar distinction: an acronym – PRINT + LITE  </vt:lpstr>
      <vt:lpstr>2. Auditory - memory aid - phrase (using Vin Diesel) to remember affirmative tú commands  </vt:lpstr>
      <vt:lpstr>Slide 42</vt:lpstr>
      <vt:lpstr>Slide 43</vt:lpstr>
      <vt:lpstr>Slide 44</vt:lpstr>
      <vt:lpstr>Slide 45</vt:lpstr>
      <vt:lpstr>Discussion </vt:lpstr>
      <vt:lpstr>Limitations</vt:lpstr>
      <vt:lpstr>Interpretation</vt:lpstr>
      <vt:lpstr>Suggestions for Future Research</vt:lpstr>
      <vt:lpstr>Pedagogical Implications</vt:lpstr>
    </vt:vector>
  </TitlesOfParts>
  <Company>University of Minnesota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Evaluative Research: Spanish Grammar Strategies Website</dc:title>
  <dc:creator>Jonathan Thompson</dc:creator>
  <cp:lastModifiedBy>Andrew Cohen</cp:lastModifiedBy>
  <cp:revision>136</cp:revision>
  <dcterms:created xsi:type="dcterms:W3CDTF">2009-10-22T02:01:57Z</dcterms:created>
  <dcterms:modified xsi:type="dcterms:W3CDTF">2010-02-05T22:23:00Z</dcterms:modified>
</cp:coreProperties>
</file>